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sldIdLst>
    <p:sldId id="257" r:id="rId5"/>
    <p:sldId id="2147481751" r:id="rId6"/>
    <p:sldId id="2147482543" r:id="rId7"/>
    <p:sldId id="2147482511" r:id="rId8"/>
    <p:sldId id="2147482595" r:id="rId9"/>
    <p:sldId id="2147482590" r:id="rId10"/>
    <p:sldId id="2147482624" r:id="rId11"/>
    <p:sldId id="2147482600" r:id="rId12"/>
    <p:sldId id="2147482587" r:id="rId13"/>
    <p:sldId id="2147482572" r:id="rId14"/>
    <p:sldId id="2147482618" r:id="rId15"/>
    <p:sldId id="2147482552" r:id="rId16"/>
    <p:sldId id="2147482576" r:id="rId17"/>
    <p:sldId id="2147482577" r:id="rId18"/>
    <p:sldId id="2147482556" r:id="rId19"/>
    <p:sldId id="2147482579" r:id="rId20"/>
    <p:sldId id="2147482580" r:id="rId21"/>
    <p:sldId id="2147482553" r:id="rId22"/>
    <p:sldId id="2147482582" r:id="rId23"/>
    <p:sldId id="2147482583" r:id="rId24"/>
    <p:sldId id="2147482597" r:id="rId25"/>
    <p:sldId id="2147482585" r:id="rId26"/>
    <p:sldId id="2147482598" r:id="rId27"/>
    <p:sldId id="2147482537" r:id="rId28"/>
    <p:sldId id="2147482589" r:id="rId29"/>
    <p:sldId id="2147481752" r:id="rId30"/>
    <p:sldId id="2147482611" r:id="rId31"/>
    <p:sldId id="2147482532" r:id="rId32"/>
    <p:sldId id="2147482617" r:id="rId33"/>
    <p:sldId id="2147482542" r:id="rId34"/>
    <p:sldId id="2147482623" r:id="rId35"/>
    <p:sldId id="2147482621" r:id="rId36"/>
    <p:sldId id="2147482622" r:id="rId37"/>
    <p:sldId id="2147482620" r:id="rId38"/>
    <p:sldId id="2147482425" r:id="rId39"/>
    <p:sldId id="2147482612" r:id="rId40"/>
    <p:sldId id="2147482613" r:id="rId41"/>
    <p:sldId id="2147482614" r:id="rId42"/>
    <p:sldId id="2147482616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8AE916-C9C4-B6D5-935F-F8F396C857D1}" name="Duffy, Patrick (HSG)" initials="DP(" userId="S::Patrick.S.Duffy@housing.ri.gov::5b856f5e-8c24-486c-9ec3-17aa16534111" providerId="AD"/>
  <p188:author id="{5E272F24-E693-632F-F454-C4EF057364A3}" name="Rosen, Kayla (HSG)" initials="R(" userId="S::kayla.rosen@housing.ri.gov::80d67d67-9937-43bb-845c-290905a0ce87" providerId="AD"/>
  <p188:author id="{4DFAA67D-6BFE-670C-F8B4-F456931F1F21}" name="Moore, Hannah (HSG)" initials="MH(" userId="S::Hannah.moore@housing.ri.gov::686ac117-af46-4727-8f19-378a031c55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759"/>
    <a:srgbClr val="4E79A7"/>
    <a:srgbClr val="59A14F"/>
    <a:srgbClr val="F28E2B"/>
    <a:srgbClr val="76B7B2"/>
    <a:srgbClr val="27AEC9"/>
    <a:srgbClr val="EB9F15"/>
    <a:srgbClr val="138F3C"/>
    <a:srgbClr val="2A6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1" autoAdjust="0"/>
    <p:restoredTop sz="70985" autoAdjust="0"/>
  </p:normalViewPr>
  <p:slideViewPr>
    <p:cSldViewPr snapToGrid="0">
      <p:cViewPr varScale="1">
        <p:scale>
          <a:sx n="51" d="100"/>
          <a:sy n="51" d="100"/>
        </p:scale>
        <p:origin x="17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esktop\Data\HWRI%20Data%20Factbook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rigov.sharepoint.com/sites/DOA-Housing-Site/Shared%20Documents/State%20Housing%20Plan/Abt%20Project/Data%20and%20Figures/Homelessness%20Figures%20PIT%20Count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esktop\Data\SFRF%20Dashboard\Dashboard%20Data%20v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esktop\Data\SFRF%20Dashboard\Dashboard%20Data%20v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esktop\Data\SFRF%20Dashboard\Dashboard%20Data%20v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esktop\Data\SFRF%20Dashboard\Dashboard%20Data%20v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igov.sharepoint.com/sites/DOA-Housing-Site/Shared%20Documents/State%20Housing%20Plan/Abt%20Project/Housing%20Projections%20by%20AMI%20and%20Tenu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esktop\Abt%20Project\Affordable%20Housing%20Production%20Data%20and%20Estimat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rnettK\Desktop\RI%20Strategic%20Plan\2024%20tasks\Pathways%20to%20homeownership\HMDA%20analysis%20k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ownloads\Metro_sales_count_now_uc_sfrcondo_month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s.duffy\Downloads\Metro_mean_doz_pending_uc_sfrcondo_sm_month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Housing Units Permitted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'Building Permit Comparison'!$B$25</c:f>
              <c:strCache>
                <c:ptCount val="1"/>
                <c:pt idx="0">
                  <c:v>Units Permitted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'Building Permit Comparison'!$A$26:$A$45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'Building Permit Comparison'!$B$26:$B$45</c:f>
              <c:numCache>
                <c:formatCode>General</c:formatCode>
                <c:ptCount val="20"/>
                <c:pt idx="0">
                  <c:v>2513</c:v>
                </c:pt>
                <c:pt idx="1">
                  <c:v>2962</c:v>
                </c:pt>
                <c:pt idx="2">
                  <c:v>2229</c:v>
                </c:pt>
                <c:pt idx="3">
                  <c:v>1817</c:v>
                </c:pt>
                <c:pt idx="4">
                  <c:v>1158</c:v>
                </c:pt>
                <c:pt idx="5">
                  <c:v>945</c:v>
                </c:pt>
                <c:pt idx="6">
                  <c:v>922</c:v>
                </c:pt>
                <c:pt idx="7">
                  <c:v>746</c:v>
                </c:pt>
                <c:pt idx="8">
                  <c:v>783</c:v>
                </c:pt>
                <c:pt idx="9">
                  <c:v>889</c:v>
                </c:pt>
                <c:pt idx="10">
                  <c:v>952</c:v>
                </c:pt>
                <c:pt idx="11">
                  <c:v>998</c:v>
                </c:pt>
                <c:pt idx="12">
                  <c:v>1226</c:v>
                </c:pt>
                <c:pt idx="13">
                  <c:v>1153</c:v>
                </c:pt>
                <c:pt idx="14">
                  <c:v>2337</c:v>
                </c:pt>
                <c:pt idx="15">
                  <c:v>1600</c:v>
                </c:pt>
                <c:pt idx="16">
                  <c:v>1472</c:v>
                </c:pt>
                <c:pt idx="17">
                  <c:v>1491</c:v>
                </c:pt>
                <c:pt idx="18">
                  <c:v>1428</c:v>
                </c:pt>
                <c:pt idx="19">
                  <c:v>2453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DA-4B7F-BBB6-9AAB98E6A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6458367"/>
        <c:axId val="2030267663"/>
      </c:lineChart>
      <c:catAx>
        <c:axId val="203645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267663"/>
        <c:crosses val="autoZero"/>
        <c:auto val="1"/>
        <c:lblAlgn val="ctr"/>
        <c:lblOffset val="100"/>
        <c:noMultiLvlLbl val="0"/>
      </c:catAx>
      <c:valAx>
        <c:axId val="203026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458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Unsheltered Homelessness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'Trends in Homelessness'!$D$1</c:f>
              <c:strCache>
                <c:ptCount val="1"/>
                <c:pt idx="0">
                  <c:v>Unsheltered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'Trends in Homelessness'!$A$2:$A$6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'Trends in Homelessness'!$D$2:$D$6</c:f>
              <c:numCache>
                <c:formatCode>General</c:formatCode>
                <c:ptCount val="5"/>
                <c:pt idx="0">
                  <c:v>108</c:v>
                </c:pt>
                <c:pt idx="1">
                  <c:v>181</c:v>
                </c:pt>
                <c:pt idx="2">
                  <c:v>248</c:v>
                </c:pt>
                <c:pt idx="3">
                  <c:v>334</c:v>
                </c:pt>
                <c:pt idx="4">
                  <c:v>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E-4BD0-B044-BB96E34547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7826208"/>
        <c:axId val="515634752"/>
      </c:barChart>
      <c:catAx>
        <c:axId val="51782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634752"/>
        <c:crosses val="autoZero"/>
        <c:auto val="1"/>
        <c:lblAlgn val="ctr"/>
        <c:lblOffset val="100"/>
        <c:noMultiLvlLbl val="0"/>
      </c:catAx>
      <c:valAx>
        <c:axId val="5156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82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Development Project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Sheet1!$B$13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9F-47C7-A9CB-827A8F281F86}"/>
            </c:ext>
          </c:extLst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Under Construction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Sheet1!$B$14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9F-47C7-A9CB-827A8F281F86}"/>
            </c:ext>
          </c:extLst>
        </c:ser>
        <c:ser>
          <c:idx val="2"/>
          <c:order val="2"/>
          <c:tx>
            <c:strRef>
              <c:f>Sheet1!$A$15</c:f>
              <c:strCache>
                <c:ptCount val="1"/>
                <c:pt idx="0">
                  <c:v>Firm Commitment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Sheet1!$B$15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9F-47C7-A9CB-827A8F281F86}"/>
            </c:ext>
          </c:extLst>
        </c:ser>
        <c:ser>
          <c:idx val="3"/>
          <c:order val="3"/>
          <c:tx>
            <c:strRef>
              <c:f>Sheet1!$A$16</c:f>
              <c:strCache>
                <c:ptCount val="1"/>
                <c:pt idx="0">
                  <c:v>Preliminary Commitment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9F-47C7-A9CB-827A8F281F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32213855"/>
        <c:axId val="1229029023"/>
        <c:axId val="0"/>
      </c:bar3DChart>
      <c:catAx>
        <c:axId val="12322138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9029023"/>
        <c:crosses val="autoZero"/>
        <c:auto val="1"/>
        <c:lblAlgn val="ctr"/>
        <c:lblOffset val="100"/>
        <c:noMultiLvlLbl val="0"/>
      </c:catAx>
      <c:valAx>
        <c:axId val="1229029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21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'Categories Chart'!$B$1</c:f>
              <c:strCache>
                <c:ptCount val="1"/>
                <c:pt idx="0">
                  <c:v>Expended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'Categories Chart'!$A$3:$A$6</c:f>
              <c:strCache>
                <c:ptCount val="4"/>
                <c:pt idx="0">
                  <c:v>Generating New Project Pipeline</c:v>
                </c:pt>
                <c:pt idx="1">
                  <c:v>Homelessness</c:v>
                </c:pt>
                <c:pt idx="2">
                  <c:v>Homeownership</c:v>
                </c:pt>
                <c:pt idx="3">
                  <c:v>Housing Production and Preservation</c:v>
                </c:pt>
              </c:strCache>
            </c:strRef>
          </c:cat>
          <c:val>
            <c:numRef>
              <c:f>'Categories Chart'!$B$3:$B$6</c:f>
              <c:numCache>
                <c:formatCode>_("$"* #,##0.00_);_("$"* \(#,##0.00\);_("$"* "-"??_);_(@_)</c:formatCode>
                <c:ptCount val="4"/>
                <c:pt idx="0">
                  <c:v>33114442.25</c:v>
                </c:pt>
                <c:pt idx="1">
                  <c:v>34946072.579999998</c:v>
                </c:pt>
                <c:pt idx="2">
                  <c:v>29991000</c:v>
                </c:pt>
                <c:pt idx="3">
                  <c:v>45948078.210000001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E-460B-BD91-C770BF6A0DB3}"/>
            </c:ext>
          </c:extLst>
        </c:ser>
        <c:ser>
          <c:idx val="1"/>
          <c:order val="1"/>
          <c:tx>
            <c:strRef>
              <c:f>'Categories Chart'!$C$1</c:f>
              <c:strCache>
                <c:ptCount val="1"/>
                <c:pt idx="0">
                  <c:v>Committed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'Categories Chart'!$A$3:$A$6</c:f>
              <c:strCache>
                <c:ptCount val="4"/>
                <c:pt idx="0">
                  <c:v>Generating New Project Pipeline</c:v>
                </c:pt>
                <c:pt idx="1">
                  <c:v>Homelessness</c:v>
                </c:pt>
                <c:pt idx="2">
                  <c:v>Homeownership</c:v>
                </c:pt>
                <c:pt idx="3">
                  <c:v>Housing Production and Preservation</c:v>
                </c:pt>
              </c:strCache>
            </c:strRef>
          </c:cat>
          <c:val>
            <c:numRef>
              <c:f>'Categories Chart'!$C$3:$C$6</c:f>
              <c:numCache>
                <c:formatCode>_("$"* #,##0.00_);_("$"* \(#,##0.00\);_("$"* "-"??_);_(@_)</c:formatCode>
                <c:ptCount val="4"/>
                <c:pt idx="0">
                  <c:v>4770549.9499999993</c:v>
                </c:pt>
                <c:pt idx="1">
                  <c:v>37961854.100000009</c:v>
                </c:pt>
                <c:pt idx="2">
                  <c:v>9000</c:v>
                </c:pt>
                <c:pt idx="3">
                  <c:v>124575768.13000001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CE-460B-BD91-C770BF6A0DB3}"/>
            </c:ext>
          </c:extLst>
        </c:ser>
        <c:ser>
          <c:idx val="2"/>
          <c:order val="2"/>
          <c:tx>
            <c:strRef>
              <c:f>'Categories Chart'!$D$1</c:f>
              <c:strCache>
                <c:ptCount val="1"/>
                <c:pt idx="0">
                  <c:v>Pending Awards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'Categories Chart'!$A$3:$A$6</c:f>
              <c:strCache>
                <c:ptCount val="4"/>
                <c:pt idx="0">
                  <c:v>Generating New Project Pipeline</c:v>
                </c:pt>
                <c:pt idx="1">
                  <c:v>Homelessness</c:v>
                </c:pt>
                <c:pt idx="2">
                  <c:v>Homeownership</c:v>
                </c:pt>
                <c:pt idx="3">
                  <c:v>Housing Production and Preservation</c:v>
                </c:pt>
              </c:strCache>
            </c:strRef>
          </c:cat>
          <c:val>
            <c:numRef>
              <c:f>'Categories Chart'!$D$3:$D$6</c:f>
              <c:numCache>
                <c:formatCode>_("$"* #,##0.00_);_("$"* \(#,##0.00\);_("$"* "-"??_);_(@_)</c:formatCode>
                <c:ptCount val="4"/>
                <c:pt idx="0">
                  <c:v>6615007.8000000007</c:v>
                </c:pt>
                <c:pt idx="1">
                  <c:v>3092073.32</c:v>
                </c:pt>
                <c:pt idx="2">
                  <c:v>0</c:v>
                </c:pt>
                <c:pt idx="3">
                  <c:v>8780028.1900000013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CE-460B-BD91-C770BF6A0DB3}"/>
            </c:ext>
          </c:extLst>
        </c:ser>
        <c:ser>
          <c:idx val="3"/>
          <c:order val="3"/>
          <c:tx>
            <c:strRef>
              <c:f>'Categories Chart'!$E$1</c:f>
              <c:strCache>
                <c:ptCount val="1"/>
                <c:pt idx="0">
                  <c:v>Remaining Funds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'Categories Chart'!$A$3:$A$6</c:f>
              <c:strCache>
                <c:ptCount val="4"/>
                <c:pt idx="0">
                  <c:v>Generating New Project Pipeline</c:v>
                </c:pt>
                <c:pt idx="1">
                  <c:v>Homelessness</c:v>
                </c:pt>
                <c:pt idx="2">
                  <c:v>Homeownership</c:v>
                </c:pt>
                <c:pt idx="3">
                  <c:v>Housing Production and Preservation</c:v>
                </c:pt>
              </c:strCache>
            </c:strRef>
          </c:cat>
          <c:val>
            <c:numRef>
              <c:f>'Categories Chart'!$E$3:$E$6</c:f>
              <c:numCache>
                <c:formatCode>_("$"* #,##0.00_);_("$"* \(#,##0.00\);_("$"* "-"??_);_(@_)</c:formatCode>
                <c:ptCount val="4"/>
                <c:pt idx="0">
                  <c:v>1000000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CE-460B-BD91-C770BF6A0DB3}"/>
            </c:ext>
          </c:extLst>
        </c:ser>
        <c:ser>
          <c:idx val="4"/>
          <c:order val="4"/>
          <c:tx>
            <c:strRef>
              <c:f>'Categories Chart'!$F$1</c:f>
              <c:strCache>
                <c:ptCount val="1"/>
                <c:pt idx="0">
                  <c:v>New Allocation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'Categories Chart'!$A$3:$A$6</c:f>
              <c:strCache>
                <c:ptCount val="4"/>
                <c:pt idx="0">
                  <c:v>Generating New Project Pipeline</c:v>
                </c:pt>
                <c:pt idx="1">
                  <c:v>Homelessness</c:v>
                </c:pt>
                <c:pt idx="2">
                  <c:v>Homeownership</c:v>
                </c:pt>
                <c:pt idx="3">
                  <c:v>Housing Production and Preservation</c:v>
                </c:pt>
              </c:strCache>
            </c:strRef>
          </c:cat>
          <c:val>
            <c:numRef>
              <c:f>'Categories Chart'!$F$3:$F$6</c:f>
              <c:numCache>
                <c:formatCode>_("$"* #,##0.00_);_("$"* \(#,##0.00\);_("$"* "-"??_);_(@_)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CE-460B-BD91-C770BF6A0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6307679"/>
        <c:axId val="1750582719"/>
      </c:barChart>
      <c:catAx>
        <c:axId val="1896307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582719"/>
        <c:crosses val="autoZero"/>
        <c:auto val="1"/>
        <c:lblAlgn val="ctr"/>
        <c:lblOffset val="100"/>
        <c:noMultiLvlLbl val="0"/>
      </c:catAx>
      <c:valAx>
        <c:axId val="1750582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630767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Race/Ethnicity of DPA Recipients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Percentage of DPA Recipients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Sheet2!$A$3:$A$8</c:f>
              <c:strCache>
                <c:ptCount val="6"/>
                <c:pt idx="0">
                  <c:v>White</c:v>
                </c:pt>
                <c:pt idx="1">
                  <c:v>Asian</c:v>
                </c:pt>
                <c:pt idx="2">
                  <c:v>Black/African American</c:v>
                </c:pt>
                <c:pt idx="3">
                  <c:v>Hispanic</c:v>
                </c:pt>
                <c:pt idx="4">
                  <c:v>Not Provided</c:v>
                </c:pt>
                <c:pt idx="5">
                  <c:v>Other</c:v>
                </c:pt>
              </c:strCache>
            </c:strRef>
          </c:cat>
          <c:val>
            <c:numRef>
              <c:f>Sheet2!$B$3:$B$8</c:f>
              <c:numCache>
                <c:formatCode>0.00%</c:formatCode>
                <c:ptCount val="6"/>
                <c:pt idx="0">
                  <c:v>0.48299999999999998</c:v>
                </c:pt>
                <c:pt idx="1">
                  <c:v>1.4E-2</c:v>
                </c:pt>
                <c:pt idx="2">
                  <c:v>0.108</c:v>
                </c:pt>
                <c:pt idx="3">
                  <c:v>0.27600000000000002</c:v>
                </c:pt>
                <c:pt idx="4">
                  <c:v>0.113</c:v>
                </c:pt>
                <c:pt idx="5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BE-4AD4-A3A7-A2CEFFC6D6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86440863"/>
        <c:axId val="86352783"/>
      </c:barChart>
      <c:catAx>
        <c:axId val="386440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52783"/>
        <c:crosses val="autoZero"/>
        <c:auto val="1"/>
        <c:lblAlgn val="ctr"/>
        <c:lblOffset val="100"/>
        <c:noMultiLvlLbl val="0"/>
      </c:catAx>
      <c:valAx>
        <c:axId val="863527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440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Household Income of DPA Recipients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Sheet2!$B$10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Sheet2!$A$11:$A$15</c:f>
              <c:strCache>
                <c:ptCount val="5"/>
                <c:pt idx="0">
                  <c:v>$40-60,000</c:v>
                </c:pt>
                <c:pt idx="1">
                  <c:v>$60-80,000</c:v>
                </c:pt>
                <c:pt idx="2">
                  <c:v>$80-100,000</c:v>
                </c:pt>
                <c:pt idx="3">
                  <c:v>$100-120,000</c:v>
                </c:pt>
                <c:pt idx="4">
                  <c:v>$120-140,000</c:v>
                </c:pt>
              </c:strCache>
            </c:strRef>
          </c:cat>
          <c:val>
            <c:numRef>
              <c:f>Sheet2!$B$11:$B$15</c:f>
              <c:numCache>
                <c:formatCode>0.00%</c:formatCode>
                <c:ptCount val="5"/>
                <c:pt idx="0">
                  <c:v>5.8999999999999997E-2</c:v>
                </c:pt>
                <c:pt idx="1">
                  <c:v>0.21099999999999999</c:v>
                </c:pt>
                <c:pt idx="2">
                  <c:v>0.34300000000000003</c:v>
                </c:pt>
                <c:pt idx="3">
                  <c:v>0.308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4B58-888F-C299110A6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11757647"/>
        <c:axId val="1321036271"/>
      </c:barChart>
      <c:catAx>
        <c:axId val="14117576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1036271"/>
        <c:crosses val="autoZero"/>
        <c:auto val="1"/>
        <c:lblAlgn val="ctr"/>
        <c:lblOffset val="100"/>
        <c:noMultiLvlLbl val="0"/>
      </c:catAx>
      <c:valAx>
        <c:axId val="13210362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757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3"/>
          <c:order val="3"/>
          <c:tx>
            <c:strRef>
              <c:f>'Figure 1'!$A$9</c:f>
              <c:strCache>
                <c:ptCount val="1"/>
                <c:pt idx="0">
                  <c:v>Base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'Figure 1'!$B$1:$H$1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'Figure 1'!$B$9:$H$9</c:f>
              <c:numCache>
                <c:formatCode>General</c:formatCode>
                <c:ptCount val="7"/>
                <c:pt idx="0">
                  <c:v>1454</c:v>
                </c:pt>
                <c:pt idx="1">
                  <c:v>1799</c:v>
                </c:pt>
                <c:pt idx="2">
                  <c:v>2291</c:v>
                </c:pt>
                <c:pt idx="3">
                  <c:v>2464</c:v>
                </c:pt>
                <c:pt idx="4">
                  <c:v>2541</c:v>
                </c:pt>
                <c:pt idx="5">
                  <c:v>2337</c:v>
                </c:pt>
                <c:pt idx="6">
                  <c:v>2216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5C-4048-80EA-747A0AB87BE0}"/>
            </c:ext>
          </c:extLst>
        </c:ser>
        <c:ser>
          <c:idx val="4"/>
          <c:order val="4"/>
          <c:tx>
            <c:strRef>
              <c:f>'Figure 1'!$A$10</c:f>
              <c:strCache>
                <c:ptCount val="1"/>
                <c:pt idx="0">
                  <c:v>Difference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numRef>
              <c:f>'Figure 1'!$B$1:$H$1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'Figure 1'!$B$10:$H$10</c:f>
              <c:numCache>
                <c:formatCode>General</c:formatCode>
                <c:ptCount val="7"/>
                <c:pt idx="0">
                  <c:v>2072</c:v>
                </c:pt>
                <c:pt idx="1">
                  <c:v>1238</c:v>
                </c:pt>
                <c:pt idx="2">
                  <c:v>1007</c:v>
                </c:pt>
                <c:pt idx="3">
                  <c:v>854</c:v>
                </c:pt>
                <c:pt idx="4">
                  <c:v>705</c:v>
                </c:pt>
                <c:pt idx="5">
                  <c:v>813</c:v>
                </c:pt>
                <c:pt idx="6">
                  <c:v>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5C-4048-80EA-747A0AB87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8355056"/>
        <c:axId val="1669877312"/>
      </c:areaChart>
      <c:lineChart>
        <c:grouping val="standard"/>
        <c:varyColors val="0"/>
        <c:ser>
          <c:idx val="0"/>
          <c:order val="0"/>
          <c:tx>
            <c:strRef>
              <c:f>'Figure 1'!$A$6</c:f>
              <c:strCache>
                <c:ptCount val="1"/>
                <c:pt idx="0">
                  <c:v>Maximum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chemeClr val="accent3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'Figure 1'!$B$1:$H$1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'Figure 1'!$B$6:$H$6</c:f>
              <c:numCache>
                <c:formatCode>General</c:formatCode>
                <c:ptCount val="7"/>
                <c:pt idx="0">
                  <c:v>3526</c:v>
                </c:pt>
                <c:pt idx="1">
                  <c:v>3037</c:v>
                </c:pt>
                <c:pt idx="2">
                  <c:v>3298</c:v>
                </c:pt>
                <c:pt idx="3">
                  <c:v>3318</c:v>
                </c:pt>
                <c:pt idx="4">
                  <c:v>3246</c:v>
                </c:pt>
                <c:pt idx="5">
                  <c:v>3150</c:v>
                </c:pt>
                <c:pt idx="6">
                  <c:v>3043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5C-4048-80EA-747A0AB87BE0}"/>
            </c:ext>
          </c:extLst>
        </c:ser>
        <c:ser>
          <c:idx val="1"/>
          <c:order val="1"/>
          <c:tx>
            <c:strRef>
              <c:f>'Figure 1'!$A$7</c:f>
              <c:strCache>
                <c:ptCount val="1"/>
                <c:pt idx="0">
                  <c:v>Minimum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'Figure 1'!$B$1:$H$1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'Figure 1'!$B$7:$H$7</c:f>
              <c:numCache>
                <c:formatCode>General</c:formatCode>
                <c:ptCount val="7"/>
                <c:pt idx="0">
                  <c:v>1454</c:v>
                </c:pt>
                <c:pt idx="1">
                  <c:v>1799</c:v>
                </c:pt>
                <c:pt idx="2">
                  <c:v>2291</c:v>
                </c:pt>
                <c:pt idx="3">
                  <c:v>2464</c:v>
                </c:pt>
                <c:pt idx="4">
                  <c:v>2541</c:v>
                </c:pt>
                <c:pt idx="5">
                  <c:v>2337</c:v>
                </c:pt>
                <c:pt idx="6">
                  <c:v>2216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5C-4048-80EA-747A0AB87BE0}"/>
            </c:ext>
          </c:extLst>
        </c:ser>
        <c:ser>
          <c:idx val="2"/>
          <c:order val="2"/>
          <c:tx>
            <c:strRef>
              <c:f>'Figure 1'!$A$8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'Figure 1'!$B$1:$H$1</c:f>
              <c:numCache>
                <c:formatCode>General</c:formatCode>
                <c:ptCount val="7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</c:numCache>
            </c:numRef>
          </c:cat>
          <c:val>
            <c:numRef>
              <c:f>'Figure 1'!$B$8:$H$8</c:f>
              <c:numCache>
                <c:formatCode>General</c:formatCode>
                <c:ptCount val="7"/>
                <c:pt idx="0">
                  <c:v>2678.25</c:v>
                </c:pt>
                <c:pt idx="1">
                  <c:v>2623.25</c:v>
                </c:pt>
                <c:pt idx="2">
                  <c:v>2772.25</c:v>
                </c:pt>
                <c:pt idx="3">
                  <c:v>2806</c:v>
                </c:pt>
                <c:pt idx="4">
                  <c:v>2888.75</c:v>
                </c:pt>
                <c:pt idx="5">
                  <c:v>2744.5</c:v>
                </c:pt>
                <c:pt idx="6">
                  <c:v>2657.5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F5C-4048-80EA-747A0AB87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355056"/>
        <c:axId val="1669877312"/>
      </c:lineChart>
      <c:catAx>
        <c:axId val="107835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69877312"/>
        <c:crosses val="autoZero"/>
        <c:auto val="1"/>
        <c:lblAlgn val="ctr"/>
        <c:lblOffset val="100"/>
        <c:noMultiLvlLbl val="0"/>
      </c:catAx>
      <c:valAx>
        <c:axId val="166987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835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1'!$B$1</c:f>
              <c:strCache>
                <c:ptCount val="1"/>
                <c:pt idx="0">
                  <c:v>New Affordable Units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'Figure 1'!$A$2:$A$8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'Figure 1'!$B$2:$B$8</c:f>
              <c:numCache>
                <c:formatCode>0</c:formatCode>
                <c:ptCount val="7"/>
                <c:pt idx="0">
                  <c:v>209</c:v>
                </c:pt>
                <c:pt idx="1">
                  <c:v>166</c:v>
                </c:pt>
                <c:pt idx="2">
                  <c:v>187</c:v>
                </c:pt>
                <c:pt idx="3">
                  <c:v>364</c:v>
                </c:pt>
                <c:pt idx="4">
                  <c:v>178</c:v>
                </c:pt>
                <c:pt idx="5">
                  <c:v>434</c:v>
                </c:pt>
                <c:pt idx="6">
                  <c:v>267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D2-4593-B36E-80507220B8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556944"/>
        <c:axId val="1283345584"/>
      </c:lineChart>
      <c:catAx>
        <c:axId val="151655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345584"/>
        <c:crosses val="autoZero"/>
        <c:auto val="1"/>
        <c:lblAlgn val="ctr"/>
        <c:lblOffset val="100"/>
        <c:noMultiLvlLbl val="0"/>
      </c:catAx>
      <c:valAx>
        <c:axId val="128334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655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Most Common Reasons for Denial (All)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Sheet4!$B$44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Sheet4!$A$45:$A$51</c:f>
              <c:strCache>
                <c:ptCount val="7"/>
                <c:pt idx="0">
                  <c:v>Debt-to-Income Ratio</c:v>
                </c:pt>
                <c:pt idx="1">
                  <c:v>Collateral</c:v>
                </c:pt>
                <c:pt idx="2">
                  <c:v>Credit History</c:v>
                </c:pt>
                <c:pt idx="3">
                  <c:v>Unverifiable Information</c:v>
                </c:pt>
                <c:pt idx="4">
                  <c:v>Insufficient Cash</c:v>
                </c:pt>
                <c:pt idx="5">
                  <c:v>Mortgage Insurance Denied</c:v>
                </c:pt>
                <c:pt idx="6">
                  <c:v>Employment History</c:v>
                </c:pt>
              </c:strCache>
            </c:strRef>
          </c:cat>
          <c:val>
            <c:numRef>
              <c:f>Sheet4!$B$45:$B$51</c:f>
              <c:numCache>
                <c:formatCode>0%</c:formatCode>
                <c:ptCount val="7"/>
                <c:pt idx="0">
                  <c:v>0.26380000000000003</c:v>
                </c:pt>
                <c:pt idx="1">
                  <c:v>0.25040000000000001</c:v>
                </c:pt>
                <c:pt idx="2">
                  <c:v>0.12690000000000001</c:v>
                </c:pt>
                <c:pt idx="3">
                  <c:v>0.1066</c:v>
                </c:pt>
                <c:pt idx="4">
                  <c:v>5.7500000000000002E-2</c:v>
                </c:pt>
                <c:pt idx="5">
                  <c:v>5.7500000000000002E-2</c:v>
                </c:pt>
                <c:pt idx="6">
                  <c:v>4.3899999999999995E-2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8-4682-AF0E-10DBC325D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7014287"/>
        <c:axId val="617016207"/>
      </c:barChart>
      <c:catAx>
        <c:axId val="617014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016207"/>
        <c:crosses val="autoZero"/>
        <c:auto val="1"/>
        <c:lblAlgn val="ctr"/>
        <c:lblOffset val="100"/>
        <c:noMultiLvlLbl val="0"/>
      </c:catAx>
      <c:valAx>
        <c:axId val="6170162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014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Avg. Monthly For Sale Inventory 2008 - 2023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Sheet8!$B$1</c:f>
              <c:strCache>
                <c:ptCount val="1"/>
                <c:pt idx="0">
                  <c:v>Avg. Monthly For Sale Inventory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Sheet8!$A$2:$A$17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Sheet8!$B$2:$B$17</c:f>
              <c:numCache>
                <c:formatCode>General</c:formatCode>
                <c:ptCount val="16"/>
                <c:pt idx="0">
                  <c:v>1133.6363636363637</c:v>
                </c:pt>
                <c:pt idx="1">
                  <c:v>1203.5</c:v>
                </c:pt>
                <c:pt idx="2">
                  <c:v>1133.8333333333333</c:v>
                </c:pt>
                <c:pt idx="3">
                  <c:v>1145.4166666666667</c:v>
                </c:pt>
                <c:pt idx="4">
                  <c:v>1297.8333333333333</c:v>
                </c:pt>
                <c:pt idx="5">
                  <c:v>1481.3333333333333</c:v>
                </c:pt>
                <c:pt idx="6">
                  <c:v>1467.6666666666667</c:v>
                </c:pt>
                <c:pt idx="7">
                  <c:v>1609.6666666666667</c:v>
                </c:pt>
                <c:pt idx="8">
                  <c:v>1804.4166666666667</c:v>
                </c:pt>
                <c:pt idx="9">
                  <c:v>1875.25</c:v>
                </c:pt>
                <c:pt idx="10">
                  <c:v>1759.8333333333333</c:v>
                </c:pt>
                <c:pt idx="11">
                  <c:v>1786.0833333333333</c:v>
                </c:pt>
                <c:pt idx="12">
                  <c:v>1881.8333333333333</c:v>
                </c:pt>
                <c:pt idx="13">
                  <c:v>1927.6666666666667</c:v>
                </c:pt>
                <c:pt idx="14">
                  <c:v>1460.6666666666667</c:v>
                </c:pt>
                <c:pt idx="15">
                  <c:v>1105.4166666666667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E1-4DB4-B829-21751A754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29135552"/>
        <c:axId val="1329136384"/>
      </c:lineChart>
      <c:catAx>
        <c:axId val="132913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136384"/>
        <c:crosses val="autoZero"/>
        <c:auto val="1"/>
        <c:lblAlgn val="ctr"/>
        <c:lblOffset val="100"/>
        <c:noMultiLvlLbl val="0"/>
      </c:catAx>
      <c:valAx>
        <c:axId val="132913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13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Average Days from Listing to Pending Sale 2018</a:t>
            </a:r>
            <a:r>
              <a:rPr lang="en-US" sz="1800" baseline="0"/>
              <a:t> - 2023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Sheet1!$B$1:$BT$1</c:f>
              <c:numCache>
                <c:formatCode>m/d/yyyy</c:formatCode>
                <c:ptCount val="71"/>
                <c:pt idx="0">
                  <c:v>43190</c:v>
                </c:pt>
                <c:pt idx="1">
                  <c:v>43220</c:v>
                </c:pt>
                <c:pt idx="2">
                  <c:v>43251</c:v>
                </c:pt>
                <c:pt idx="3">
                  <c:v>43281</c:v>
                </c:pt>
                <c:pt idx="4">
                  <c:v>43312</c:v>
                </c:pt>
                <c:pt idx="5">
                  <c:v>43343</c:v>
                </c:pt>
                <c:pt idx="6">
                  <c:v>43373</c:v>
                </c:pt>
                <c:pt idx="7">
                  <c:v>43404</c:v>
                </c:pt>
                <c:pt idx="8">
                  <c:v>43434</c:v>
                </c:pt>
                <c:pt idx="9">
                  <c:v>43465</c:v>
                </c:pt>
                <c:pt idx="10">
                  <c:v>43496</c:v>
                </c:pt>
                <c:pt idx="11">
                  <c:v>43524</c:v>
                </c:pt>
                <c:pt idx="12">
                  <c:v>43555</c:v>
                </c:pt>
                <c:pt idx="13">
                  <c:v>43585</c:v>
                </c:pt>
                <c:pt idx="14">
                  <c:v>43616</c:v>
                </c:pt>
                <c:pt idx="15">
                  <c:v>43646</c:v>
                </c:pt>
                <c:pt idx="16">
                  <c:v>43677</c:v>
                </c:pt>
                <c:pt idx="17">
                  <c:v>43708</c:v>
                </c:pt>
                <c:pt idx="18">
                  <c:v>43738</c:v>
                </c:pt>
                <c:pt idx="19">
                  <c:v>43769</c:v>
                </c:pt>
                <c:pt idx="20">
                  <c:v>43799</c:v>
                </c:pt>
                <c:pt idx="21">
                  <c:v>43830</c:v>
                </c:pt>
                <c:pt idx="22">
                  <c:v>43861</c:v>
                </c:pt>
                <c:pt idx="23">
                  <c:v>43890</c:v>
                </c:pt>
                <c:pt idx="24">
                  <c:v>43921</c:v>
                </c:pt>
                <c:pt idx="25">
                  <c:v>43951</c:v>
                </c:pt>
                <c:pt idx="26">
                  <c:v>43982</c:v>
                </c:pt>
                <c:pt idx="27">
                  <c:v>44012</c:v>
                </c:pt>
                <c:pt idx="28">
                  <c:v>44043</c:v>
                </c:pt>
                <c:pt idx="29">
                  <c:v>44074</c:v>
                </c:pt>
                <c:pt idx="30">
                  <c:v>44104</c:v>
                </c:pt>
                <c:pt idx="31">
                  <c:v>44135</c:v>
                </c:pt>
                <c:pt idx="32">
                  <c:v>44165</c:v>
                </c:pt>
                <c:pt idx="33">
                  <c:v>44196</c:v>
                </c:pt>
                <c:pt idx="34">
                  <c:v>44227</c:v>
                </c:pt>
                <c:pt idx="35">
                  <c:v>44255</c:v>
                </c:pt>
                <c:pt idx="36">
                  <c:v>44286</c:v>
                </c:pt>
                <c:pt idx="37">
                  <c:v>44316</c:v>
                </c:pt>
                <c:pt idx="38">
                  <c:v>44347</c:v>
                </c:pt>
                <c:pt idx="39">
                  <c:v>44377</c:v>
                </c:pt>
                <c:pt idx="40">
                  <c:v>44408</c:v>
                </c:pt>
                <c:pt idx="41">
                  <c:v>44439</c:v>
                </c:pt>
                <c:pt idx="42">
                  <c:v>44469</c:v>
                </c:pt>
                <c:pt idx="43">
                  <c:v>44500</c:v>
                </c:pt>
                <c:pt idx="44">
                  <c:v>44530</c:v>
                </c:pt>
                <c:pt idx="45">
                  <c:v>44561</c:v>
                </c:pt>
                <c:pt idx="46">
                  <c:v>44592</c:v>
                </c:pt>
                <c:pt idx="47">
                  <c:v>44620</c:v>
                </c:pt>
                <c:pt idx="48">
                  <c:v>44651</c:v>
                </c:pt>
                <c:pt idx="49">
                  <c:v>44681</c:v>
                </c:pt>
                <c:pt idx="50">
                  <c:v>44712</c:v>
                </c:pt>
                <c:pt idx="51">
                  <c:v>44742</c:v>
                </c:pt>
                <c:pt idx="52">
                  <c:v>44773</c:v>
                </c:pt>
                <c:pt idx="53">
                  <c:v>44804</c:v>
                </c:pt>
                <c:pt idx="54">
                  <c:v>44834</c:v>
                </c:pt>
                <c:pt idx="55">
                  <c:v>44865</c:v>
                </c:pt>
                <c:pt idx="56">
                  <c:v>44895</c:v>
                </c:pt>
                <c:pt idx="57">
                  <c:v>44926</c:v>
                </c:pt>
                <c:pt idx="58">
                  <c:v>44957</c:v>
                </c:pt>
                <c:pt idx="59">
                  <c:v>44985</c:v>
                </c:pt>
                <c:pt idx="60">
                  <c:v>45016</c:v>
                </c:pt>
                <c:pt idx="61">
                  <c:v>45046</c:v>
                </c:pt>
                <c:pt idx="62">
                  <c:v>45077</c:v>
                </c:pt>
                <c:pt idx="63">
                  <c:v>45107</c:v>
                </c:pt>
                <c:pt idx="64">
                  <c:v>45138</c:v>
                </c:pt>
                <c:pt idx="65">
                  <c:v>45169</c:v>
                </c:pt>
                <c:pt idx="66">
                  <c:v>45199</c:v>
                </c:pt>
                <c:pt idx="67">
                  <c:v>45230</c:v>
                </c:pt>
                <c:pt idx="68">
                  <c:v>45260</c:v>
                </c:pt>
                <c:pt idx="69">
                  <c:v>45291</c:v>
                </c:pt>
                <c:pt idx="70">
                  <c:v>45322</c:v>
                </c:pt>
              </c:numCache>
            </c:numRef>
          </c:cat>
          <c:val>
            <c:numRef>
              <c:f>Sheet1!$B$2:$BT$2</c:f>
              <c:numCache>
                <c:formatCode>General</c:formatCode>
                <c:ptCount val="71"/>
                <c:pt idx="0">
                  <c:v>51</c:v>
                </c:pt>
                <c:pt idx="1">
                  <c:v>45</c:v>
                </c:pt>
                <c:pt idx="2">
                  <c:v>40</c:v>
                </c:pt>
                <c:pt idx="3">
                  <c:v>37</c:v>
                </c:pt>
                <c:pt idx="4">
                  <c:v>38</c:v>
                </c:pt>
                <c:pt idx="5">
                  <c:v>41</c:v>
                </c:pt>
                <c:pt idx="6">
                  <c:v>50</c:v>
                </c:pt>
                <c:pt idx="7">
                  <c:v>54</c:v>
                </c:pt>
                <c:pt idx="8">
                  <c:v>61</c:v>
                </c:pt>
                <c:pt idx="9">
                  <c:v>63</c:v>
                </c:pt>
                <c:pt idx="10">
                  <c:v>70</c:v>
                </c:pt>
                <c:pt idx="11">
                  <c:v>75</c:v>
                </c:pt>
                <c:pt idx="12">
                  <c:v>71</c:v>
                </c:pt>
                <c:pt idx="13">
                  <c:v>64</c:v>
                </c:pt>
                <c:pt idx="14">
                  <c:v>53</c:v>
                </c:pt>
                <c:pt idx="15">
                  <c:v>50</c:v>
                </c:pt>
                <c:pt idx="16">
                  <c:v>49</c:v>
                </c:pt>
                <c:pt idx="17">
                  <c:v>51</c:v>
                </c:pt>
                <c:pt idx="18">
                  <c:v>51</c:v>
                </c:pt>
                <c:pt idx="19">
                  <c:v>52</c:v>
                </c:pt>
                <c:pt idx="20">
                  <c:v>55</c:v>
                </c:pt>
                <c:pt idx="21">
                  <c:v>61</c:v>
                </c:pt>
                <c:pt idx="22">
                  <c:v>67</c:v>
                </c:pt>
                <c:pt idx="23">
                  <c:v>68</c:v>
                </c:pt>
                <c:pt idx="24">
                  <c:v>63</c:v>
                </c:pt>
                <c:pt idx="25">
                  <c:v>55</c:v>
                </c:pt>
                <c:pt idx="26">
                  <c:v>50</c:v>
                </c:pt>
                <c:pt idx="27">
                  <c:v>45</c:v>
                </c:pt>
                <c:pt idx="28">
                  <c:v>41</c:v>
                </c:pt>
                <c:pt idx="29">
                  <c:v>35</c:v>
                </c:pt>
                <c:pt idx="30">
                  <c:v>33</c:v>
                </c:pt>
                <c:pt idx="31">
                  <c:v>31</c:v>
                </c:pt>
                <c:pt idx="32">
                  <c:v>30</c:v>
                </c:pt>
                <c:pt idx="33">
                  <c:v>34</c:v>
                </c:pt>
                <c:pt idx="34">
                  <c:v>41</c:v>
                </c:pt>
                <c:pt idx="35">
                  <c:v>42</c:v>
                </c:pt>
                <c:pt idx="36">
                  <c:v>36</c:v>
                </c:pt>
                <c:pt idx="37">
                  <c:v>26</c:v>
                </c:pt>
                <c:pt idx="38">
                  <c:v>23</c:v>
                </c:pt>
                <c:pt idx="39">
                  <c:v>22</c:v>
                </c:pt>
                <c:pt idx="40">
                  <c:v>20</c:v>
                </c:pt>
                <c:pt idx="41">
                  <c:v>19</c:v>
                </c:pt>
                <c:pt idx="42">
                  <c:v>20</c:v>
                </c:pt>
                <c:pt idx="43">
                  <c:v>23</c:v>
                </c:pt>
                <c:pt idx="44">
                  <c:v>25</c:v>
                </c:pt>
                <c:pt idx="45">
                  <c:v>27</c:v>
                </c:pt>
                <c:pt idx="46">
                  <c:v>28</c:v>
                </c:pt>
                <c:pt idx="47">
                  <c:v>28</c:v>
                </c:pt>
                <c:pt idx="48">
                  <c:v>24</c:v>
                </c:pt>
                <c:pt idx="49">
                  <c:v>19</c:v>
                </c:pt>
                <c:pt idx="50">
                  <c:v>15</c:v>
                </c:pt>
                <c:pt idx="51">
                  <c:v>15</c:v>
                </c:pt>
                <c:pt idx="52">
                  <c:v>17</c:v>
                </c:pt>
                <c:pt idx="53">
                  <c:v>21</c:v>
                </c:pt>
                <c:pt idx="54">
                  <c:v>25</c:v>
                </c:pt>
                <c:pt idx="55">
                  <c:v>26</c:v>
                </c:pt>
                <c:pt idx="56">
                  <c:v>28</c:v>
                </c:pt>
                <c:pt idx="57">
                  <c:v>30</c:v>
                </c:pt>
                <c:pt idx="58">
                  <c:v>35</c:v>
                </c:pt>
                <c:pt idx="59">
                  <c:v>37</c:v>
                </c:pt>
                <c:pt idx="60">
                  <c:v>35</c:v>
                </c:pt>
                <c:pt idx="61">
                  <c:v>28</c:v>
                </c:pt>
                <c:pt idx="62">
                  <c:v>23</c:v>
                </c:pt>
                <c:pt idx="63">
                  <c:v>20</c:v>
                </c:pt>
                <c:pt idx="64">
                  <c:v>20</c:v>
                </c:pt>
                <c:pt idx="65">
                  <c:v>22</c:v>
                </c:pt>
                <c:pt idx="66">
                  <c:v>22</c:v>
                </c:pt>
                <c:pt idx="67">
                  <c:v>23</c:v>
                </c:pt>
                <c:pt idx="68">
                  <c:v>25</c:v>
                </c:pt>
                <c:pt idx="69">
                  <c:v>30</c:v>
                </c:pt>
                <c:pt idx="70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F5-4DAA-B129-A6CD28B35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0113296"/>
        <c:axId val="1330113712"/>
      </c:lineChart>
      <c:dateAx>
        <c:axId val="133011329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113712"/>
        <c:crosses val="autoZero"/>
        <c:auto val="1"/>
        <c:lblOffset val="100"/>
        <c:baseTimeUnit val="months"/>
      </c:dateAx>
      <c:valAx>
        <c:axId val="133011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11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/>
              <a:t>Exhibit 10: Rhode Island Homeownership Rates by Race or Ethnicity, 1990-2020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Sheet1!$A$14:$A$17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Sheet1!$B$14:$B$17</c:f>
              <c:numCache>
                <c:formatCode>0.00%</c:formatCode>
                <c:ptCount val="4"/>
                <c:pt idx="0">
                  <c:v>0.59399999999999997</c:v>
                </c:pt>
                <c:pt idx="1">
                  <c:v>0.60099999999999998</c:v>
                </c:pt>
                <c:pt idx="2">
                  <c:v>0.60699999999999998</c:v>
                </c:pt>
                <c:pt idx="3">
                  <c:v>0.623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7F-4B1B-A950-A2021D7B31A5}"/>
            </c:ext>
          </c:extLst>
        </c:ser>
        <c:ser>
          <c:idx val="1"/>
          <c:order val="1"/>
          <c:tx>
            <c:strRef>
              <c:f>Sheet1!$C$13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Sheet1!$A$14:$A$17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Sheet1!$C$14:$C$17</c:f>
              <c:numCache>
                <c:formatCode>0.00%</c:formatCode>
                <c:ptCount val="4"/>
                <c:pt idx="0">
                  <c:v>0.624</c:v>
                </c:pt>
                <c:pt idx="1">
                  <c:v>0.65100000000000002</c:v>
                </c:pt>
                <c:pt idx="2">
                  <c:v>0.66800000000000004</c:v>
                </c:pt>
                <c:pt idx="3">
                  <c:v>0.70199999999999996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7F-4B1B-A950-A2021D7B31A5}"/>
            </c:ext>
          </c:extLst>
        </c:ser>
        <c:ser>
          <c:idx val="2"/>
          <c:order val="2"/>
          <c:tx>
            <c:strRef>
              <c:f>Sheet1!$D$13</c:f>
              <c:strCache>
                <c:ptCount val="1"/>
                <c:pt idx="0">
                  <c:v>Black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Sheet1!$A$14:$A$17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Sheet1!$D$14:$D$17</c:f>
              <c:numCache>
                <c:formatCode>0.00%</c:formatCode>
                <c:ptCount val="4"/>
                <c:pt idx="0">
                  <c:v>0.26</c:v>
                </c:pt>
                <c:pt idx="1">
                  <c:v>0.30099999999999999</c:v>
                </c:pt>
                <c:pt idx="2">
                  <c:v>0.32800000000000001</c:v>
                </c:pt>
                <c:pt idx="3">
                  <c:v>0.38400000000000001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7F-4B1B-A950-A2021D7B31A5}"/>
            </c:ext>
          </c:extLst>
        </c:ser>
        <c:ser>
          <c:idx val="3"/>
          <c:order val="3"/>
          <c:tx>
            <c:strRef>
              <c:f>Sheet1!$E$13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Sheet1!$A$14:$A$17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Sheet1!$E$14:$E$17</c:f>
              <c:numCache>
                <c:formatCode>0.00%</c:formatCode>
                <c:ptCount val="4"/>
                <c:pt idx="0">
                  <c:v>0.219</c:v>
                </c:pt>
                <c:pt idx="1">
                  <c:v>0.20799999999999999</c:v>
                </c:pt>
                <c:pt idx="2">
                  <c:v>0.27200000000000002</c:v>
                </c:pt>
                <c:pt idx="3">
                  <c:v>0.317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7F-4B1B-A950-A2021D7B31A5}"/>
            </c:ext>
          </c:extLst>
        </c:ser>
        <c:ser>
          <c:idx val="4"/>
          <c:order val="4"/>
          <c:tx>
            <c:strRef>
              <c:f>Sheet1!$F$13</c:f>
              <c:strCache>
                <c:ptCount val="1"/>
                <c:pt idx="0">
                  <c:v>Other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Sheet1!$A$14:$A$17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Sheet1!$F$14:$F$17</c:f>
              <c:numCache>
                <c:formatCode>0.00%</c:formatCode>
                <c:ptCount val="4"/>
                <c:pt idx="0">
                  <c:v>0.39300000000000002</c:v>
                </c:pt>
                <c:pt idx="1">
                  <c:v>0.38500000000000001</c:v>
                </c:pt>
                <c:pt idx="2">
                  <c:v>0.42499999999999999</c:v>
                </c:pt>
                <c:pt idx="3">
                  <c:v>0.48899999999999999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E7F-4B1B-A950-A2021D7B3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4944575"/>
        <c:axId val="1924944095"/>
      </c:lineChart>
      <c:catAx>
        <c:axId val="192494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24944095"/>
        <c:crosses val="autoZero"/>
        <c:auto val="1"/>
        <c:lblAlgn val="ctr"/>
        <c:lblOffset val="100"/>
        <c:noMultiLvlLbl val="0"/>
      </c:catAx>
      <c:valAx>
        <c:axId val="1924944095"/>
        <c:scaling>
          <c:orientation val="minMax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2494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Exhibit 16: Available Year Round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'Available Year Round Beds'!$A$2</c:f>
              <c:strCache>
                <c:ptCount val="1"/>
                <c:pt idx="0">
                  <c:v>Emergency Shelter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'Available Year Round Beds'!$B$1:$H$1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'Available Year Round Beds'!$B$2:$H$2</c:f>
              <c:numCache>
                <c:formatCode>General</c:formatCode>
                <c:ptCount val="7"/>
                <c:pt idx="0">
                  <c:v>726</c:v>
                </c:pt>
                <c:pt idx="1">
                  <c:v>662</c:v>
                </c:pt>
                <c:pt idx="2">
                  <c:v>662</c:v>
                </c:pt>
                <c:pt idx="3">
                  <c:v>726</c:v>
                </c:pt>
                <c:pt idx="4">
                  <c:v>608</c:v>
                </c:pt>
                <c:pt idx="5">
                  <c:v>647</c:v>
                </c:pt>
                <c:pt idx="6">
                  <c:v>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00-4F28-92F2-AA359CE76838}"/>
            </c:ext>
          </c:extLst>
        </c:ser>
        <c:ser>
          <c:idx val="1"/>
          <c:order val="1"/>
          <c:tx>
            <c:strRef>
              <c:f>'Available Year Round Beds'!$A$3</c:f>
              <c:strCache>
                <c:ptCount val="1"/>
                <c:pt idx="0">
                  <c:v>Transitional Housing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'Available Year Round Beds'!$B$1:$H$1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'Available Year Round Beds'!$B$3:$H$3</c:f>
              <c:numCache>
                <c:formatCode>General</c:formatCode>
                <c:ptCount val="7"/>
                <c:pt idx="0">
                  <c:v>343</c:v>
                </c:pt>
                <c:pt idx="1">
                  <c:v>341</c:v>
                </c:pt>
                <c:pt idx="2">
                  <c:v>290</c:v>
                </c:pt>
                <c:pt idx="3">
                  <c:v>267</c:v>
                </c:pt>
                <c:pt idx="4">
                  <c:v>261</c:v>
                </c:pt>
                <c:pt idx="5">
                  <c:v>205</c:v>
                </c:pt>
                <c:pt idx="6">
                  <c:v>224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00-4F28-92F2-AA359CE76838}"/>
            </c:ext>
          </c:extLst>
        </c:ser>
        <c:ser>
          <c:idx val="2"/>
          <c:order val="2"/>
          <c:tx>
            <c:strRef>
              <c:f>'Available Year Round Beds'!$A$4</c:f>
              <c:strCache>
                <c:ptCount val="1"/>
                <c:pt idx="0">
                  <c:v>Permanent Supportive Housing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'Available Year Round Beds'!$B$1:$H$1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'Available Year Round Beds'!$B$4:$H$4</c:f>
              <c:numCache>
                <c:formatCode>General</c:formatCode>
                <c:ptCount val="7"/>
                <c:pt idx="0">
                  <c:v>1239</c:v>
                </c:pt>
                <c:pt idx="1">
                  <c:v>1244</c:v>
                </c:pt>
                <c:pt idx="2">
                  <c:v>1518</c:v>
                </c:pt>
                <c:pt idx="3">
                  <c:v>1237</c:v>
                </c:pt>
                <c:pt idx="4">
                  <c:v>1308</c:v>
                </c:pt>
                <c:pt idx="5">
                  <c:v>1389</c:v>
                </c:pt>
                <c:pt idx="6">
                  <c:v>1375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00-4F28-92F2-AA359CE76838}"/>
            </c:ext>
          </c:extLst>
        </c:ser>
        <c:ser>
          <c:idx val="3"/>
          <c:order val="3"/>
          <c:tx>
            <c:strRef>
              <c:f>'Available Year Round Beds'!$A$5</c:f>
              <c:strCache>
                <c:ptCount val="1"/>
                <c:pt idx="0">
                  <c:v>Rapid Re-Housing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'Available Year Round Beds'!$B$1:$H$1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'Available Year Round Beds'!$B$5:$H$5</c:f>
              <c:numCache>
                <c:formatCode>General</c:formatCode>
                <c:ptCount val="7"/>
                <c:pt idx="0">
                  <c:v>328</c:v>
                </c:pt>
                <c:pt idx="1">
                  <c:v>366</c:v>
                </c:pt>
                <c:pt idx="2">
                  <c:v>259</c:v>
                </c:pt>
                <c:pt idx="3">
                  <c:v>394</c:v>
                </c:pt>
                <c:pt idx="4">
                  <c:v>445</c:v>
                </c:pt>
                <c:pt idx="5">
                  <c:v>432</c:v>
                </c:pt>
                <c:pt idx="6">
                  <c:v>406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00-4F28-92F2-AA359CE76838}"/>
            </c:ext>
          </c:extLst>
        </c:ser>
        <c:ser>
          <c:idx val="4"/>
          <c:order val="4"/>
          <c:tx>
            <c:strRef>
              <c:f>'Available Year Round Beds'!$A$6</c:f>
              <c:strCache>
                <c:ptCount val="1"/>
                <c:pt idx="0">
                  <c:v>Other Permanent Housing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'Available Year Round Beds'!$B$1:$H$1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'Available Year Round Beds'!$B$6:$H$6</c:f>
              <c:numCache>
                <c:formatCode>General</c:formatCode>
                <c:ptCount val="7"/>
                <c:pt idx="0">
                  <c:v>712</c:v>
                </c:pt>
                <c:pt idx="1">
                  <c:v>658</c:v>
                </c:pt>
                <c:pt idx="2">
                  <c:v>467</c:v>
                </c:pt>
                <c:pt idx="3">
                  <c:v>633</c:v>
                </c:pt>
                <c:pt idx="4">
                  <c:v>711</c:v>
                </c:pt>
                <c:pt idx="5">
                  <c:v>957</c:v>
                </c:pt>
                <c:pt idx="6">
                  <c:v>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800-4F28-92F2-AA359CE76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6006287"/>
        <c:axId val="718671503"/>
      </c:lineChart>
      <c:catAx>
        <c:axId val="127600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18671503"/>
        <c:crosses val="autoZero"/>
        <c:auto val="1"/>
        <c:lblAlgn val="ctr"/>
        <c:lblOffset val="100"/>
        <c:noMultiLvlLbl val="0"/>
      </c:catAx>
      <c:valAx>
        <c:axId val="718671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7600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Exhibit 17: Available Seasonal Emergency Shelter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'Available Seasonal Beds'!$A$2</c:f>
              <c:strCache>
                <c:ptCount val="1"/>
                <c:pt idx="0">
                  <c:v>Emergency Shelter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'Available Seasonal Beds'!$B$1:$H$1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'Available Seasonal Beds'!$B$2:$H$2</c:f>
              <c:numCache>
                <c:formatCode>General</c:formatCode>
                <c:ptCount val="7"/>
                <c:pt idx="0">
                  <c:v>139</c:v>
                </c:pt>
                <c:pt idx="1">
                  <c:v>142</c:v>
                </c:pt>
                <c:pt idx="2">
                  <c:v>87</c:v>
                </c:pt>
                <c:pt idx="3">
                  <c:v>122</c:v>
                </c:pt>
                <c:pt idx="4">
                  <c:v>450</c:v>
                </c:pt>
                <c:pt idx="5">
                  <c:v>757</c:v>
                </c:pt>
                <c:pt idx="6">
                  <c:v>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AA-4C03-838D-4A950F6DC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0926479"/>
        <c:axId val="1287933183"/>
      </c:lineChart>
      <c:catAx>
        <c:axId val="88092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87933183"/>
        <c:crosses val="autoZero"/>
        <c:auto val="1"/>
        <c:lblAlgn val="ctr"/>
        <c:lblOffset val="100"/>
        <c:noMultiLvlLbl val="0"/>
      </c:catAx>
      <c:valAx>
        <c:axId val="1287933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80926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0B31CD-4CCC-4CB8-95EF-4E39BD9C276A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FB8BBE6-5E19-4F7E-908F-650846113DEB}">
      <dgm:prSet phldrT="[Text]"/>
      <dgm:spPr/>
      <dgm:t>
        <a:bodyPr/>
        <a:lstStyle/>
        <a:p>
          <a:r>
            <a:rPr lang="en-US">
              <a:latin typeface="Franklin Gothic Book"/>
            </a:rPr>
            <a:t>Housing needs, barriers, and assets</a:t>
          </a:r>
        </a:p>
      </dgm:t>
    </dgm:pt>
    <dgm:pt modelId="{804D9565-6EFA-4743-A787-F2E8EDBF2FAD}" type="parTrans" cxnId="{B823FC37-F1F9-40C3-A2E9-D5D29B9061D9}">
      <dgm:prSet/>
      <dgm:spPr/>
      <dgm:t>
        <a:bodyPr/>
        <a:lstStyle/>
        <a:p>
          <a:endParaRPr lang="en-US"/>
        </a:p>
      </dgm:t>
    </dgm:pt>
    <dgm:pt modelId="{A41DC300-12DD-44FC-BB7F-BAB530E61069}" type="sibTrans" cxnId="{B823FC37-F1F9-40C3-A2E9-D5D29B9061D9}">
      <dgm:prSet/>
      <dgm:spPr/>
      <dgm:t>
        <a:bodyPr/>
        <a:lstStyle/>
        <a:p>
          <a:endParaRPr lang="en-US"/>
        </a:p>
      </dgm:t>
    </dgm:pt>
    <dgm:pt modelId="{6F108D45-9F46-4BD9-8EED-3F0401A691A1}">
      <dgm:prSet phldrT="[Text]"/>
      <dgm:spPr/>
      <dgm:t>
        <a:bodyPr anchor="t"/>
        <a:lstStyle/>
        <a:p>
          <a:pPr algn="ctr"/>
          <a:r>
            <a:rPr lang="en-US">
              <a:latin typeface="Franklin Gothic Book"/>
            </a:rPr>
            <a:t>Resident Survey</a:t>
          </a:r>
        </a:p>
      </dgm:t>
    </dgm:pt>
    <dgm:pt modelId="{472FA029-9125-419C-9B1F-26F4CCA29147}" type="parTrans" cxnId="{E7A5F827-A9A9-45B3-B222-74A058CC296E}">
      <dgm:prSet/>
      <dgm:spPr/>
      <dgm:t>
        <a:bodyPr/>
        <a:lstStyle/>
        <a:p>
          <a:endParaRPr lang="en-US"/>
        </a:p>
      </dgm:t>
    </dgm:pt>
    <dgm:pt modelId="{628A6A3F-0A63-4DD5-BF76-52B142110713}" type="sibTrans" cxnId="{E7A5F827-A9A9-45B3-B222-74A058CC296E}">
      <dgm:prSet/>
      <dgm:spPr/>
      <dgm:t>
        <a:bodyPr/>
        <a:lstStyle/>
        <a:p>
          <a:endParaRPr lang="en-US"/>
        </a:p>
      </dgm:t>
    </dgm:pt>
    <dgm:pt modelId="{79669EAF-36B0-4B8C-9D8E-F00FC899957E}">
      <dgm:prSet phldrT="[Text]"/>
      <dgm:spPr/>
      <dgm:t>
        <a:bodyPr anchor="t"/>
        <a:lstStyle/>
        <a:p>
          <a:pPr algn="ctr"/>
          <a:r>
            <a:rPr lang="en-US">
              <a:latin typeface="Franklin Gothic Book"/>
            </a:rPr>
            <a:t>Focus Groups</a:t>
          </a:r>
        </a:p>
      </dgm:t>
    </dgm:pt>
    <dgm:pt modelId="{F4E34780-8481-4508-9229-888CC5E6F72C}" type="parTrans" cxnId="{037A6B92-994D-4112-ADCC-A7BB81BE2857}">
      <dgm:prSet/>
      <dgm:spPr/>
      <dgm:t>
        <a:bodyPr/>
        <a:lstStyle/>
        <a:p>
          <a:endParaRPr lang="en-US"/>
        </a:p>
      </dgm:t>
    </dgm:pt>
    <dgm:pt modelId="{A11E4EDE-7323-4C5B-AAB9-6654E622995D}" type="sibTrans" cxnId="{037A6B92-994D-4112-ADCC-A7BB81BE2857}">
      <dgm:prSet/>
      <dgm:spPr/>
      <dgm:t>
        <a:bodyPr/>
        <a:lstStyle/>
        <a:p>
          <a:endParaRPr lang="en-US"/>
        </a:p>
      </dgm:t>
    </dgm:pt>
    <dgm:pt modelId="{29EDB069-6696-40E0-A424-279349B3CE16}">
      <dgm:prSet phldrT="[Text]"/>
      <dgm:spPr/>
      <dgm:t>
        <a:bodyPr anchor="t"/>
        <a:lstStyle/>
        <a:p>
          <a:pPr algn="ctr"/>
          <a:r>
            <a:rPr lang="en-US">
              <a:latin typeface="Franklin Gothic Book"/>
            </a:rPr>
            <a:t>Stakeholder Consultations</a:t>
          </a:r>
        </a:p>
      </dgm:t>
    </dgm:pt>
    <dgm:pt modelId="{9A523293-BF40-4122-AC6C-066070424967}" type="parTrans" cxnId="{BA5C724E-D669-4EF9-B63A-FF1565EE3810}">
      <dgm:prSet/>
      <dgm:spPr/>
      <dgm:t>
        <a:bodyPr/>
        <a:lstStyle/>
        <a:p>
          <a:endParaRPr lang="en-US"/>
        </a:p>
      </dgm:t>
    </dgm:pt>
    <dgm:pt modelId="{59960326-7A34-4ADA-A0DC-BB14D23DB0BF}" type="sibTrans" cxnId="{BA5C724E-D669-4EF9-B63A-FF1565EE3810}">
      <dgm:prSet/>
      <dgm:spPr/>
      <dgm:t>
        <a:bodyPr/>
        <a:lstStyle/>
        <a:p>
          <a:endParaRPr lang="en-US"/>
        </a:p>
      </dgm:t>
    </dgm:pt>
    <dgm:pt modelId="{76A7ACC7-96B4-4686-B2EE-D16444F3DE72}">
      <dgm:prSet/>
      <dgm:spPr/>
      <dgm:t>
        <a:bodyPr anchor="t"/>
        <a:lstStyle/>
        <a:p>
          <a:pPr algn="ctr"/>
          <a:r>
            <a:rPr lang="en-US">
              <a:latin typeface="Franklin Gothic Book"/>
            </a:rPr>
            <a:t>Quantitative analysis</a:t>
          </a:r>
        </a:p>
      </dgm:t>
    </dgm:pt>
    <dgm:pt modelId="{9444435F-D423-4CAE-B5E8-A494E99A34CB}" type="parTrans" cxnId="{8618B4CE-BD93-4761-B80D-463DE8F78AA6}">
      <dgm:prSet/>
      <dgm:spPr/>
      <dgm:t>
        <a:bodyPr/>
        <a:lstStyle/>
        <a:p>
          <a:endParaRPr lang="en-US"/>
        </a:p>
      </dgm:t>
    </dgm:pt>
    <dgm:pt modelId="{C3A07CB5-F890-49AD-B274-2D631ED948CF}" type="sibTrans" cxnId="{8618B4CE-BD93-4761-B80D-463DE8F78AA6}">
      <dgm:prSet/>
      <dgm:spPr/>
      <dgm:t>
        <a:bodyPr/>
        <a:lstStyle/>
        <a:p>
          <a:endParaRPr lang="en-US"/>
        </a:p>
      </dgm:t>
    </dgm:pt>
    <dgm:pt modelId="{6B32B731-C6A3-4542-907F-8A2BB7A4DDA3}">
      <dgm:prSet/>
      <dgm:spPr/>
      <dgm:t>
        <a:bodyPr anchor="t"/>
        <a:lstStyle/>
        <a:p>
          <a:pPr algn="ctr"/>
          <a:r>
            <a:rPr lang="en-US">
              <a:latin typeface="Franklin Gothic Book"/>
            </a:rPr>
            <a:t>Policy research</a:t>
          </a:r>
        </a:p>
      </dgm:t>
    </dgm:pt>
    <dgm:pt modelId="{CAE381C0-7E7B-4F53-99E1-F4ED5D120942}" type="parTrans" cxnId="{96F01131-1D0C-449B-9339-72CF1B381A13}">
      <dgm:prSet/>
      <dgm:spPr/>
      <dgm:t>
        <a:bodyPr/>
        <a:lstStyle/>
        <a:p>
          <a:endParaRPr lang="en-US"/>
        </a:p>
      </dgm:t>
    </dgm:pt>
    <dgm:pt modelId="{860FEBF1-C558-467F-894E-4D03052C9DDC}" type="sibTrans" cxnId="{96F01131-1D0C-449B-9339-72CF1B381A13}">
      <dgm:prSet/>
      <dgm:spPr/>
      <dgm:t>
        <a:bodyPr/>
        <a:lstStyle/>
        <a:p>
          <a:endParaRPr lang="en-US"/>
        </a:p>
      </dgm:t>
    </dgm:pt>
    <dgm:pt modelId="{B556CC3B-228C-4F79-B1BF-F1B40B52C5E4}">
      <dgm:prSet/>
      <dgm:spPr/>
      <dgm:t>
        <a:bodyPr anchor="t"/>
        <a:lstStyle/>
        <a:p>
          <a:pPr algn="ctr"/>
          <a:r>
            <a:rPr lang="en-US">
              <a:latin typeface="Franklin Gothic Book"/>
            </a:rPr>
            <a:t>Municipal meetings</a:t>
          </a:r>
        </a:p>
      </dgm:t>
    </dgm:pt>
    <dgm:pt modelId="{DA489FE9-66B1-4E41-9A7B-35364EB2FC69}" type="parTrans" cxnId="{C0A9E114-EC2D-4DBB-B7BC-598D43051333}">
      <dgm:prSet/>
      <dgm:spPr/>
      <dgm:t>
        <a:bodyPr/>
        <a:lstStyle/>
        <a:p>
          <a:endParaRPr lang="en-US"/>
        </a:p>
      </dgm:t>
    </dgm:pt>
    <dgm:pt modelId="{67516CEF-EAB4-41C7-8DBA-C5338EE94567}" type="sibTrans" cxnId="{C0A9E114-EC2D-4DBB-B7BC-598D43051333}">
      <dgm:prSet/>
      <dgm:spPr/>
      <dgm:t>
        <a:bodyPr/>
        <a:lstStyle/>
        <a:p>
          <a:endParaRPr lang="en-US"/>
        </a:p>
      </dgm:t>
    </dgm:pt>
    <dgm:pt modelId="{7554C493-6A9C-4AE3-A6E5-F76D2E570A53}">
      <dgm:prSet/>
      <dgm:spPr/>
      <dgm:t>
        <a:bodyPr anchor="t"/>
        <a:lstStyle/>
        <a:p>
          <a:pPr algn="ctr"/>
          <a:r>
            <a:rPr lang="en-US">
              <a:latin typeface="Franklin Gothic Book"/>
            </a:rPr>
            <a:t>Interviews</a:t>
          </a:r>
        </a:p>
      </dgm:t>
    </dgm:pt>
    <dgm:pt modelId="{CECF20BD-79D7-4357-B6B0-EDA473764801}" type="parTrans" cxnId="{93848229-1BF4-4409-9EA1-C1AD1F5FCD44}">
      <dgm:prSet/>
      <dgm:spPr/>
      <dgm:t>
        <a:bodyPr/>
        <a:lstStyle/>
        <a:p>
          <a:endParaRPr lang="en-US"/>
        </a:p>
      </dgm:t>
    </dgm:pt>
    <dgm:pt modelId="{7B70572B-0901-43EF-8EB6-158923CDFA14}" type="sibTrans" cxnId="{93848229-1BF4-4409-9EA1-C1AD1F5FCD44}">
      <dgm:prSet/>
      <dgm:spPr/>
      <dgm:t>
        <a:bodyPr/>
        <a:lstStyle/>
        <a:p>
          <a:endParaRPr lang="en-US"/>
        </a:p>
      </dgm:t>
    </dgm:pt>
    <dgm:pt modelId="{CC0EB5A6-CB45-4C34-ADAD-AD8A820F3880}" type="pres">
      <dgm:prSet presAssocID="{4E0B31CD-4CCC-4CB8-95EF-4E39BD9C276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D06E1D-86D8-418E-8F93-3ADB082BC8C6}" type="pres">
      <dgm:prSet presAssocID="{CFB8BBE6-5E19-4F7E-908F-650846113DEB}" presName="centerShape" presStyleLbl="node0" presStyleIdx="0" presStyleCnt="1"/>
      <dgm:spPr/>
    </dgm:pt>
    <dgm:pt modelId="{98B962A0-9252-4CC1-8FB2-055694FC061A}" type="pres">
      <dgm:prSet presAssocID="{472FA029-9125-419C-9B1F-26F4CCA29147}" presName="parTrans" presStyleLbl="bgSibTrans2D1" presStyleIdx="0" presStyleCnt="7"/>
      <dgm:spPr/>
    </dgm:pt>
    <dgm:pt modelId="{34127FC8-4F28-4C8A-8296-6438916AE50E}" type="pres">
      <dgm:prSet presAssocID="{6F108D45-9F46-4BD9-8EED-3F0401A691A1}" presName="node" presStyleLbl="node1" presStyleIdx="0" presStyleCnt="7">
        <dgm:presLayoutVars>
          <dgm:bulletEnabled val="1"/>
        </dgm:presLayoutVars>
      </dgm:prSet>
      <dgm:spPr/>
    </dgm:pt>
    <dgm:pt modelId="{38092E6A-9D85-48FD-9B0D-9DE5164A9F9A}" type="pres">
      <dgm:prSet presAssocID="{F4E34780-8481-4508-9229-888CC5E6F72C}" presName="parTrans" presStyleLbl="bgSibTrans2D1" presStyleIdx="1" presStyleCnt="7"/>
      <dgm:spPr/>
    </dgm:pt>
    <dgm:pt modelId="{6413CAE0-E4CB-4DED-92A7-1B5360C840B6}" type="pres">
      <dgm:prSet presAssocID="{79669EAF-36B0-4B8C-9D8E-F00FC899957E}" presName="node" presStyleLbl="node1" presStyleIdx="1" presStyleCnt="7">
        <dgm:presLayoutVars>
          <dgm:bulletEnabled val="1"/>
        </dgm:presLayoutVars>
      </dgm:prSet>
      <dgm:spPr/>
    </dgm:pt>
    <dgm:pt modelId="{3E820017-A379-4FDF-A51F-2BB2F37132F1}" type="pres">
      <dgm:prSet presAssocID="{9A523293-BF40-4122-AC6C-066070424967}" presName="parTrans" presStyleLbl="bgSibTrans2D1" presStyleIdx="2" presStyleCnt="7"/>
      <dgm:spPr/>
    </dgm:pt>
    <dgm:pt modelId="{FDEDC3F5-B1F2-47BF-84BC-CAC087A23989}" type="pres">
      <dgm:prSet presAssocID="{29EDB069-6696-40E0-A424-279349B3CE16}" presName="node" presStyleLbl="node1" presStyleIdx="2" presStyleCnt="7">
        <dgm:presLayoutVars>
          <dgm:bulletEnabled val="1"/>
        </dgm:presLayoutVars>
      </dgm:prSet>
      <dgm:spPr/>
    </dgm:pt>
    <dgm:pt modelId="{08959B9D-7753-4B97-AB32-32EDBFD1142E}" type="pres">
      <dgm:prSet presAssocID="{9444435F-D423-4CAE-B5E8-A494E99A34CB}" presName="parTrans" presStyleLbl="bgSibTrans2D1" presStyleIdx="3" presStyleCnt="7"/>
      <dgm:spPr/>
    </dgm:pt>
    <dgm:pt modelId="{02989490-33BA-4064-9FC4-ECFD8D4E21A7}" type="pres">
      <dgm:prSet presAssocID="{76A7ACC7-96B4-4686-B2EE-D16444F3DE72}" presName="node" presStyleLbl="node1" presStyleIdx="3" presStyleCnt="7">
        <dgm:presLayoutVars>
          <dgm:bulletEnabled val="1"/>
        </dgm:presLayoutVars>
      </dgm:prSet>
      <dgm:spPr/>
    </dgm:pt>
    <dgm:pt modelId="{5840EEC5-43D9-4AF0-8627-C82017F474A3}" type="pres">
      <dgm:prSet presAssocID="{CAE381C0-7E7B-4F53-99E1-F4ED5D120942}" presName="parTrans" presStyleLbl="bgSibTrans2D1" presStyleIdx="4" presStyleCnt="7"/>
      <dgm:spPr/>
    </dgm:pt>
    <dgm:pt modelId="{EEFF9552-B808-42A5-A3C3-2C2A46885B89}" type="pres">
      <dgm:prSet presAssocID="{6B32B731-C6A3-4542-907F-8A2BB7A4DDA3}" presName="node" presStyleLbl="node1" presStyleIdx="4" presStyleCnt="7">
        <dgm:presLayoutVars>
          <dgm:bulletEnabled val="1"/>
        </dgm:presLayoutVars>
      </dgm:prSet>
      <dgm:spPr/>
    </dgm:pt>
    <dgm:pt modelId="{33528D0F-2771-4BF6-BBDC-D73F3C925127}" type="pres">
      <dgm:prSet presAssocID="{CECF20BD-79D7-4357-B6B0-EDA473764801}" presName="parTrans" presStyleLbl="bgSibTrans2D1" presStyleIdx="5" presStyleCnt="7"/>
      <dgm:spPr/>
    </dgm:pt>
    <dgm:pt modelId="{0352C112-E918-43DC-90F9-20EDDC9A1C73}" type="pres">
      <dgm:prSet presAssocID="{7554C493-6A9C-4AE3-A6E5-F76D2E570A53}" presName="node" presStyleLbl="node1" presStyleIdx="5" presStyleCnt="7">
        <dgm:presLayoutVars>
          <dgm:bulletEnabled val="1"/>
        </dgm:presLayoutVars>
      </dgm:prSet>
      <dgm:spPr/>
    </dgm:pt>
    <dgm:pt modelId="{FDFAB724-1106-4063-AE66-5D81D56574D7}" type="pres">
      <dgm:prSet presAssocID="{DA489FE9-66B1-4E41-9A7B-35364EB2FC69}" presName="parTrans" presStyleLbl="bgSibTrans2D1" presStyleIdx="6" presStyleCnt="7"/>
      <dgm:spPr/>
    </dgm:pt>
    <dgm:pt modelId="{BEFB2A31-5594-4C27-8811-A2F1CBDE0FAA}" type="pres">
      <dgm:prSet presAssocID="{B556CC3B-228C-4F79-B1BF-F1B40B52C5E4}" presName="node" presStyleLbl="node1" presStyleIdx="6" presStyleCnt="7">
        <dgm:presLayoutVars>
          <dgm:bulletEnabled val="1"/>
        </dgm:presLayoutVars>
      </dgm:prSet>
      <dgm:spPr/>
    </dgm:pt>
  </dgm:ptLst>
  <dgm:cxnLst>
    <dgm:cxn modelId="{455A6501-F794-4837-BC14-FCEA02F1EC03}" type="presOf" srcId="{6B32B731-C6A3-4542-907F-8A2BB7A4DDA3}" destId="{EEFF9552-B808-42A5-A3C3-2C2A46885B89}" srcOrd="0" destOrd="0" presId="urn:microsoft.com/office/officeart/2005/8/layout/radial4"/>
    <dgm:cxn modelId="{82726205-FC00-4081-878F-1215DDA9CDA1}" type="presOf" srcId="{6F108D45-9F46-4BD9-8EED-3F0401A691A1}" destId="{34127FC8-4F28-4C8A-8296-6438916AE50E}" srcOrd="0" destOrd="0" presId="urn:microsoft.com/office/officeart/2005/8/layout/radial4"/>
    <dgm:cxn modelId="{C0A9E114-EC2D-4DBB-B7BC-598D43051333}" srcId="{CFB8BBE6-5E19-4F7E-908F-650846113DEB}" destId="{B556CC3B-228C-4F79-B1BF-F1B40B52C5E4}" srcOrd="6" destOrd="0" parTransId="{DA489FE9-66B1-4E41-9A7B-35364EB2FC69}" sibTransId="{67516CEF-EAB4-41C7-8DBA-C5338EE94567}"/>
    <dgm:cxn modelId="{4ABF1915-7003-401B-B16B-93D2024B3BC7}" type="presOf" srcId="{472FA029-9125-419C-9B1F-26F4CCA29147}" destId="{98B962A0-9252-4CC1-8FB2-055694FC061A}" srcOrd="0" destOrd="0" presId="urn:microsoft.com/office/officeart/2005/8/layout/radial4"/>
    <dgm:cxn modelId="{7BEC0C26-A67C-44FC-BECC-3614EBCAB50D}" type="presOf" srcId="{9A523293-BF40-4122-AC6C-066070424967}" destId="{3E820017-A379-4FDF-A51F-2BB2F37132F1}" srcOrd="0" destOrd="0" presId="urn:microsoft.com/office/officeart/2005/8/layout/radial4"/>
    <dgm:cxn modelId="{E7A5F827-A9A9-45B3-B222-74A058CC296E}" srcId="{CFB8BBE6-5E19-4F7E-908F-650846113DEB}" destId="{6F108D45-9F46-4BD9-8EED-3F0401A691A1}" srcOrd="0" destOrd="0" parTransId="{472FA029-9125-419C-9B1F-26F4CCA29147}" sibTransId="{628A6A3F-0A63-4DD5-BF76-52B142110713}"/>
    <dgm:cxn modelId="{93848229-1BF4-4409-9EA1-C1AD1F5FCD44}" srcId="{CFB8BBE6-5E19-4F7E-908F-650846113DEB}" destId="{7554C493-6A9C-4AE3-A6E5-F76D2E570A53}" srcOrd="5" destOrd="0" parTransId="{CECF20BD-79D7-4357-B6B0-EDA473764801}" sibTransId="{7B70572B-0901-43EF-8EB6-158923CDFA14}"/>
    <dgm:cxn modelId="{96F01131-1D0C-449B-9339-72CF1B381A13}" srcId="{CFB8BBE6-5E19-4F7E-908F-650846113DEB}" destId="{6B32B731-C6A3-4542-907F-8A2BB7A4DDA3}" srcOrd="4" destOrd="0" parTransId="{CAE381C0-7E7B-4F53-99E1-F4ED5D120942}" sibTransId="{860FEBF1-C558-467F-894E-4D03052C9DDC}"/>
    <dgm:cxn modelId="{BCAE8A36-0AE2-4C64-9255-BDE73B8A72C8}" type="presOf" srcId="{DA489FE9-66B1-4E41-9A7B-35364EB2FC69}" destId="{FDFAB724-1106-4063-AE66-5D81D56574D7}" srcOrd="0" destOrd="0" presId="urn:microsoft.com/office/officeart/2005/8/layout/radial4"/>
    <dgm:cxn modelId="{B823FC37-F1F9-40C3-A2E9-D5D29B9061D9}" srcId="{4E0B31CD-4CCC-4CB8-95EF-4E39BD9C276A}" destId="{CFB8BBE6-5E19-4F7E-908F-650846113DEB}" srcOrd="0" destOrd="0" parTransId="{804D9565-6EFA-4743-A787-F2E8EDBF2FAD}" sibTransId="{A41DC300-12DD-44FC-BB7F-BAB530E61069}"/>
    <dgm:cxn modelId="{DA69044A-4734-41DB-AE34-8A42273E2F2E}" type="presOf" srcId="{CECF20BD-79D7-4357-B6B0-EDA473764801}" destId="{33528D0F-2771-4BF6-BBDC-D73F3C925127}" srcOrd="0" destOrd="0" presId="urn:microsoft.com/office/officeart/2005/8/layout/radial4"/>
    <dgm:cxn modelId="{BA5C724E-D669-4EF9-B63A-FF1565EE3810}" srcId="{CFB8BBE6-5E19-4F7E-908F-650846113DEB}" destId="{29EDB069-6696-40E0-A424-279349B3CE16}" srcOrd="2" destOrd="0" parTransId="{9A523293-BF40-4122-AC6C-066070424967}" sibTransId="{59960326-7A34-4ADA-A0DC-BB14D23DB0BF}"/>
    <dgm:cxn modelId="{4D59D34E-9CBA-4E9F-9001-B0A833E2F135}" type="presOf" srcId="{29EDB069-6696-40E0-A424-279349B3CE16}" destId="{FDEDC3F5-B1F2-47BF-84BC-CAC087A23989}" srcOrd="0" destOrd="0" presId="urn:microsoft.com/office/officeart/2005/8/layout/radial4"/>
    <dgm:cxn modelId="{C8D2397F-70CC-42F8-A0A5-C0B92763936B}" type="presOf" srcId="{76A7ACC7-96B4-4686-B2EE-D16444F3DE72}" destId="{02989490-33BA-4064-9FC4-ECFD8D4E21A7}" srcOrd="0" destOrd="0" presId="urn:microsoft.com/office/officeart/2005/8/layout/radial4"/>
    <dgm:cxn modelId="{037A6B92-994D-4112-ADCC-A7BB81BE2857}" srcId="{CFB8BBE6-5E19-4F7E-908F-650846113DEB}" destId="{79669EAF-36B0-4B8C-9D8E-F00FC899957E}" srcOrd="1" destOrd="0" parTransId="{F4E34780-8481-4508-9229-888CC5E6F72C}" sibTransId="{A11E4EDE-7323-4C5B-AAB9-6654E622995D}"/>
    <dgm:cxn modelId="{CB351594-21E1-40D8-B397-20454024396F}" type="presOf" srcId="{B556CC3B-228C-4F79-B1BF-F1B40B52C5E4}" destId="{BEFB2A31-5594-4C27-8811-A2F1CBDE0FAA}" srcOrd="0" destOrd="0" presId="urn:microsoft.com/office/officeart/2005/8/layout/radial4"/>
    <dgm:cxn modelId="{361BBF96-031B-48FC-BCFD-A93241192982}" type="presOf" srcId="{4E0B31CD-4CCC-4CB8-95EF-4E39BD9C276A}" destId="{CC0EB5A6-CB45-4C34-ADAD-AD8A820F3880}" srcOrd="0" destOrd="0" presId="urn:microsoft.com/office/officeart/2005/8/layout/radial4"/>
    <dgm:cxn modelId="{64588C97-75D6-4E78-8B43-E682F3A94CE4}" type="presOf" srcId="{79669EAF-36B0-4B8C-9D8E-F00FC899957E}" destId="{6413CAE0-E4CB-4DED-92A7-1B5360C840B6}" srcOrd="0" destOrd="0" presId="urn:microsoft.com/office/officeart/2005/8/layout/radial4"/>
    <dgm:cxn modelId="{E0B9EB98-2B69-4ADD-ABA3-C962C2FEE15B}" type="presOf" srcId="{CAE381C0-7E7B-4F53-99E1-F4ED5D120942}" destId="{5840EEC5-43D9-4AF0-8627-C82017F474A3}" srcOrd="0" destOrd="0" presId="urn:microsoft.com/office/officeart/2005/8/layout/radial4"/>
    <dgm:cxn modelId="{CADAE2A6-E08E-4D74-84F8-69A2B6F1B438}" type="presOf" srcId="{CFB8BBE6-5E19-4F7E-908F-650846113DEB}" destId="{DDD06E1D-86D8-418E-8F93-3ADB082BC8C6}" srcOrd="0" destOrd="0" presId="urn:microsoft.com/office/officeart/2005/8/layout/radial4"/>
    <dgm:cxn modelId="{419FE4A6-42C0-456E-8593-0DC7187471A4}" type="presOf" srcId="{F4E34780-8481-4508-9229-888CC5E6F72C}" destId="{38092E6A-9D85-48FD-9B0D-9DE5164A9F9A}" srcOrd="0" destOrd="0" presId="urn:microsoft.com/office/officeart/2005/8/layout/radial4"/>
    <dgm:cxn modelId="{2C933ABD-7FE1-437B-B926-53D9A9A98D2C}" type="presOf" srcId="{9444435F-D423-4CAE-B5E8-A494E99A34CB}" destId="{08959B9D-7753-4B97-AB32-32EDBFD1142E}" srcOrd="0" destOrd="0" presId="urn:microsoft.com/office/officeart/2005/8/layout/radial4"/>
    <dgm:cxn modelId="{00A422CA-702B-4B77-A543-E6DE38C8E5E5}" type="presOf" srcId="{7554C493-6A9C-4AE3-A6E5-F76D2E570A53}" destId="{0352C112-E918-43DC-90F9-20EDDC9A1C73}" srcOrd="0" destOrd="0" presId="urn:microsoft.com/office/officeart/2005/8/layout/radial4"/>
    <dgm:cxn modelId="{8618B4CE-BD93-4761-B80D-463DE8F78AA6}" srcId="{CFB8BBE6-5E19-4F7E-908F-650846113DEB}" destId="{76A7ACC7-96B4-4686-B2EE-D16444F3DE72}" srcOrd="3" destOrd="0" parTransId="{9444435F-D423-4CAE-B5E8-A494E99A34CB}" sibTransId="{C3A07CB5-F890-49AD-B274-2D631ED948CF}"/>
    <dgm:cxn modelId="{97EA6449-340A-4153-B393-10EB6F85C41F}" type="presParOf" srcId="{CC0EB5A6-CB45-4C34-ADAD-AD8A820F3880}" destId="{DDD06E1D-86D8-418E-8F93-3ADB082BC8C6}" srcOrd="0" destOrd="0" presId="urn:microsoft.com/office/officeart/2005/8/layout/radial4"/>
    <dgm:cxn modelId="{A5A3F1F7-8AF9-4BE7-A5DA-944D6725D225}" type="presParOf" srcId="{CC0EB5A6-CB45-4C34-ADAD-AD8A820F3880}" destId="{98B962A0-9252-4CC1-8FB2-055694FC061A}" srcOrd="1" destOrd="0" presId="urn:microsoft.com/office/officeart/2005/8/layout/radial4"/>
    <dgm:cxn modelId="{BFEEED19-5ABA-43D7-8B5B-0AB78BE5D0C3}" type="presParOf" srcId="{CC0EB5A6-CB45-4C34-ADAD-AD8A820F3880}" destId="{34127FC8-4F28-4C8A-8296-6438916AE50E}" srcOrd="2" destOrd="0" presId="urn:microsoft.com/office/officeart/2005/8/layout/radial4"/>
    <dgm:cxn modelId="{64FDACBA-37ED-4B32-B92C-87C20EAD5DA6}" type="presParOf" srcId="{CC0EB5A6-CB45-4C34-ADAD-AD8A820F3880}" destId="{38092E6A-9D85-48FD-9B0D-9DE5164A9F9A}" srcOrd="3" destOrd="0" presId="urn:microsoft.com/office/officeart/2005/8/layout/radial4"/>
    <dgm:cxn modelId="{E6C3D15F-E0F4-48D4-A1AB-0712A28D9C37}" type="presParOf" srcId="{CC0EB5A6-CB45-4C34-ADAD-AD8A820F3880}" destId="{6413CAE0-E4CB-4DED-92A7-1B5360C840B6}" srcOrd="4" destOrd="0" presId="urn:microsoft.com/office/officeart/2005/8/layout/radial4"/>
    <dgm:cxn modelId="{A0F69168-5147-4044-AC6B-1C46E2259E51}" type="presParOf" srcId="{CC0EB5A6-CB45-4C34-ADAD-AD8A820F3880}" destId="{3E820017-A379-4FDF-A51F-2BB2F37132F1}" srcOrd="5" destOrd="0" presId="urn:microsoft.com/office/officeart/2005/8/layout/radial4"/>
    <dgm:cxn modelId="{655EBADB-45D6-4FF4-B800-FE40D46C7B49}" type="presParOf" srcId="{CC0EB5A6-CB45-4C34-ADAD-AD8A820F3880}" destId="{FDEDC3F5-B1F2-47BF-84BC-CAC087A23989}" srcOrd="6" destOrd="0" presId="urn:microsoft.com/office/officeart/2005/8/layout/radial4"/>
    <dgm:cxn modelId="{99DEC640-B4A0-4004-AC55-D15F4A6EFFB9}" type="presParOf" srcId="{CC0EB5A6-CB45-4C34-ADAD-AD8A820F3880}" destId="{08959B9D-7753-4B97-AB32-32EDBFD1142E}" srcOrd="7" destOrd="0" presId="urn:microsoft.com/office/officeart/2005/8/layout/radial4"/>
    <dgm:cxn modelId="{34514706-565E-4086-BA5B-390790CCA594}" type="presParOf" srcId="{CC0EB5A6-CB45-4C34-ADAD-AD8A820F3880}" destId="{02989490-33BA-4064-9FC4-ECFD8D4E21A7}" srcOrd="8" destOrd="0" presId="urn:microsoft.com/office/officeart/2005/8/layout/radial4"/>
    <dgm:cxn modelId="{019E0540-80EC-4AAB-B303-DC58EAF4573D}" type="presParOf" srcId="{CC0EB5A6-CB45-4C34-ADAD-AD8A820F3880}" destId="{5840EEC5-43D9-4AF0-8627-C82017F474A3}" srcOrd="9" destOrd="0" presId="urn:microsoft.com/office/officeart/2005/8/layout/radial4"/>
    <dgm:cxn modelId="{CEAAA3C4-83D0-418B-863E-19A1FA8A6405}" type="presParOf" srcId="{CC0EB5A6-CB45-4C34-ADAD-AD8A820F3880}" destId="{EEFF9552-B808-42A5-A3C3-2C2A46885B89}" srcOrd="10" destOrd="0" presId="urn:microsoft.com/office/officeart/2005/8/layout/radial4"/>
    <dgm:cxn modelId="{0E19BB79-FCE3-4095-8A82-2F9A0F4A8AE1}" type="presParOf" srcId="{CC0EB5A6-CB45-4C34-ADAD-AD8A820F3880}" destId="{33528D0F-2771-4BF6-BBDC-D73F3C925127}" srcOrd="11" destOrd="0" presId="urn:microsoft.com/office/officeart/2005/8/layout/radial4"/>
    <dgm:cxn modelId="{678991AA-D3FE-48B0-A3DA-5610E8BD7386}" type="presParOf" srcId="{CC0EB5A6-CB45-4C34-ADAD-AD8A820F3880}" destId="{0352C112-E918-43DC-90F9-20EDDC9A1C73}" srcOrd="12" destOrd="0" presId="urn:microsoft.com/office/officeart/2005/8/layout/radial4"/>
    <dgm:cxn modelId="{0083FB1D-A9F6-4655-917D-AF337C7F83F2}" type="presParOf" srcId="{CC0EB5A6-CB45-4C34-ADAD-AD8A820F3880}" destId="{FDFAB724-1106-4063-AE66-5D81D56574D7}" srcOrd="13" destOrd="0" presId="urn:microsoft.com/office/officeart/2005/8/layout/radial4"/>
    <dgm:cxn modelId="{68AA012B-E3C1-4AE8-AB37-EE855B5C99A4}" type="presParOf" srcId="{CC0EB5A6-CB45-4C34-ADAD-AD8A820F3880}" destId="{BEFB2A31-5594-4C27-8811-A2F1CBDE0FAA}" srcOrd="14" destOrd="0" presId="urn:microsoft.com/office/officeart/2005/8/layout/radial4"/>
  </dgm:cxnLst>
  <dgm:bg>
    <a:solidFill>
      <a:schemeClr val="bg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06E1D-86D8-418E-8F93-3ADB082BC8C6}">
      <dsp:nvSpPr>
        <dsp:cNvPr id="0" name=""/>
        <dsp:cNvSpPr/>
      </dsp:nvSpPr>
      <dsp:spPr>
        <a:xfrm>
          <a:off x="1814660" y="2007145"/>
          <a:ext cx="1195951" cy="11959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Franklin Gothic Book"/>
            </a:rPr>
            <a:t>Housing needs, barriers, and assets</a:t>
          </a:r>
        </a:p>
      </dsp:txBody>
      <dsp:txXfrm>
        <a:off x="1989803" y="2182288"/>
        <a:ext cx="845665" cy="845665"/>
      </dsp:txXfrm>
    </dsp:sp>
    <dsp:sp modelId="{98B962A0-9252-4CC1-8FB2-055694FC061A}">
      <dsp:nvSpPr>
        <dsp:cNvPr id="0" name=""/>
        <dsp:cNvSpPr/>
      </dsp:nvSpPr>
      <dsp:spPr>
        <a:xfrm rot="10800000">
          <a:off x="419897" y="2434697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27FC8-4F28-4C8A-8296-6438916AE50E}">
      <dsp:nvSpPr>
        <dsp:cNvPr id="0" name=""/>
        <dsp:cNvSpPr/>
      </dsp:nvSpPr>
      <dsp:spPr>
        <a:xfrm>
          <a:off x="1314" y="2270254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Resident Survey</a:t>
          </a:r>
        </a:p>
      </dsp:txBody>
      <dsp:txXfrm>
        <a:off x="20930" y="2289870"/>
        <a:ext cx="797933" cy="630500"/>
      </dsp:txXfrm>
    </dsp:sp>
    <dsp:sp modelId="{38092E6A-9D85-48FD-9B0D-9DE5164A9F9A}">
      <dsp:nvSpPr>
        <dsp:cNvPr id="0" name=""/>
        <dsp:cNvSpPr/>
      </dsp:nvSpPr>
      <dsp:spPr>
        <a:xfrm rot="12600000">
          <a:off x="598580" y="1767841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3CAE0-E4CB-4DED-92A7-1B5360C840B6}">
      <dsp:nvSpPr>
        <dsp:cNvPr id="0" name=""/>
        <dsp:cNvSpPr/>
      </dsp:nvSpPr>
      <dsp:spPr>
        <a:xfrm>
          <a:off x="268290" y="1273885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Focus Groups</a:t>
          </a:r>
        </a:p>
      </dsp:txBody>
      <dsp:txXfrm>
        <a:off x="287906" y="1293501"/>
        <a:ext cx="797933" cy="630500"/>
      </dsp:txXfrm>
    </dsp:sp>
    <dsp:sp modelId="{3E820017-A379-4FDF-A51F-2BB2F37132F1}">
      <dsp:nvSpPr>
        <dsp:cNvPr id="0" name=""/>
        <dsp:cNvSpPr/>
      </dsp:nvSpPr>
      <dsp:spPr>
        <a:xfrm rot="14400000">
          <a:off x="1086753" y="1279668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DC3F5-B1F2-47BF-84BC-CAC087A23989}">
      <dsp:nvSpPr>
        <dsp:cNvPr id="0" name=""/>
        <dsp:cNvSpPr/>
      </dsp:nvSpPr>
      <dsp:spPr>
        <a:xfrm>
          <a:off x="997683" y="544492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Stakeholder Consultations</a:t>
          </a:r>
        </a:p>
      </dsp:txBody>
      <dsp:txXfrm>
        <a:off x="1017299" y="564108"/>
        <a:ext cx="797933" cy="630500"/>
      </dsp:txXfrm>
    </dsp:sp>
    <dsp:sp modelId="{08959B9D-7753-4B97-AB32-32EDBFD1142E}">
      <dsp:nvSpPr>
        <dsp:cNvPr id="0" name=""/>
        <dsp:cNvSpPr/>
      </dsp:nvSpPr>
      <dsp:spPr>
        <a:xfrm rot="16200000">
          <a:off x="1753610" y="1100984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89490-33BA-4064-9FC4-ECFD8D4E21A7}">
      <dsp:nvSpPr>
        <dsp:cNvPr id="0" name=""/>
        <dsp:cNvSpPr/>
      </dsp:nvSpPr>
      <dsp:spPr>
        <a:xfrm>
          <a:off x="1994053" y="277515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Quantitative analysis</a:t>
          </a:r>
        </a:p>
      </dsp:txBody>
      <dsp:txXfrm>
        <a:off x="2013669" y="297131"/>
        <a:ext cx="797933" cy="630500"/>
      </dsp:txXfrm>
    </dsp:sp>
    <dsp:sp modelId="{5840EEC5-43D9-4AF0-8627-C82017F474A3}">
      <dsp:nvSpPr>
        <dsp:cNvPr id="0" name=""/>
        <dsp:cNvSpPr/>
      </dsp:nvSpPr>
      <dsp:spPr>
        <a:xfrm rot="18000000">
          <a:off x="2420467" y="1279668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F9552-B808-42A5-A3C3-2C2A46885B89}">
      <dsp:nvSpPr>
        <dsp:cNvPr id="0" name=""/>
        <dsp:cNvSpPr/>
      </dsp:nvSpPr>
      <dsp:spPr>
        <a:xfrm>
          <a:off x="2990422" y="544492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Policy research</a:t>
          </a:r>
        </a:p>
      </dsp:txBody>
      <dsp:txXfrm>
        <a:off x="3010038" y="564108"/>
        <a:ext cx="797933" cy="630500"/>
      </dsp:txXfrm>
    </dsp:sp>
    <dsp:sp modelId="{33528D0F-2771-4BF6-BBDC-D73F3C925127}">
      <dsp:nvSpPr>
        <dsp:cNvPr id="0" name=""/>
        <dsp:cNvSpPr/>
      </dsp:nvSpPr>
      <dsp:spPr>
        <a:xfrm rot="19800000">
          <a:off x="2908639" y="1767841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2C112-E918-43DC-90F9-20EDDC9A1C73}">
      <dsp:nvSpPr>
        <dsp:cNvPr id="0" name=""/>
        <dsp:cNvSpPr/>
      </dsp:nvSpPr>
      <dsp:spPr>
        <a:xfrm>
          <a:off x="3719815" y="1273885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Interviews</a:t>
          </a:r>
        </a:p>
      </dsp:txBody>
      <dsp:txXfrm>
        <a:off x="3739431" y="1293501"/>
        <a:ext cx="797933" cy="630500"/>
      </dsp:txXfrm>
    </dsp:sp>
    <dsp:sp modelId="{FDFAB724-1106-4063-AE66-5D81D56574D7}">
      <dsp:nvSpPr>
        <dsp:cNvPr id="0" name=""/>
        <dsp:cNvSpPr/>
      </dsp:nvSpPr>
      <dsp:spPr>
        <a:xfrm>
          <a:off x="3087323" y="2434697"/>
          <a:ext cx="1318051" cy="34084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B2A31-5594-4C27-8811-A2F1CBDE0FAA}">
      <dsp:nvSpPr>
        <dsp:cNvPr id="0" name=""/>
        <dsp:cNvSpPr/>
      </dsp:nvSpPr>
      <dsp:spPr>
        <a:xfrm>
          <a:off x="3986791" y="2270254"/>
          <a:ext cx="837165" cy="6697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Franklin Gothic Book"/>
            </a:rPr>
            <a:t>Municipal meetings</a:t>
          </a:r>
        </a:p>
      </dsp:txBody>
      <dsp:txXfrm>
        <a:off x="4006407" y="2289870"/>
        <a:ext cx="797933" cy="630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BF782E-E70C-4A8D-9380-DAAB90AD767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1C4569-DF63-4BA9-A3D2-EA078EA76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09638"/>
            <a:ext cx="4381500" cy="2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:notes"/>
          <p:cNvSpPr txBox="1">
            <a:spLocks noGrp="1"/>
          </p:cNvSpPr>
          <p:nvPr>
            <p:ph type="body" idx="1"/>
          </p:nvPr>
        </p:nvSpPr>
        <p:spPr>
          <a:xfrm>
            <a:off x="980130" y="3510506"/>
            <a:ext cx="7841043" cy="287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447" tIns="48711" rIns="97447" bIns="48711" anchor="t" anchorCtr="0">
            <a:noAutofit/>
          </a:bodyPr>
          <a:lstStyle/>
          <a:p>
            <a:endParaRPr/>
          </a:p>
        </p:txBody>
      </p:sp>
      <p:sp>
        <p:nvSpPr>
          <p:cNvPr id="434" name="Google Shape;434;p1:notes"/>
          <p:cNvSpPr txBox="1">
            <a:spLocks noGrp="1"/>
          </p:cNvSpPr>
          <p:nvPr>
            <p:ph type="sldNum" idx="12"/>
          </p:nvPr>
        </p:nvSpPr>
        <p:spPr>
          <a:xfrm>
            <a:off x="5551810" y="6928560"/>
            <a:ext cx="4247230" cy="36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447" tIns="48711" rIns="97447" bIns="48711" anchor="b" anchorCtr="0">
            <a:noAutofit/>
          </a:bodyPr>
          <a:lstStyle/>
          <a:p>
            <a:pPr defTabSz="967518">
              <a:defRPr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defTabSz="967518">
                <a:defRPr/>
              </a:pPr>
              <a:t>1</a:t>
            </a:fld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5756">
              <a:defRPr/>
            </a:pPr>
            <a:fld id="{AC09E8A6-97E1-4ED6-A00A-93042A80FF8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5756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74685-217C-4D05-96EA-AA6EB76918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74685-217C-4D05-96EA-AA6EB76918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6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0C6A-20BD-4618-A1FA-0549904ED8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6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012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20">
              <a:defRPr/>
            </a:pPr>
            <a:fld id="{7054FB2C-EFF2-4104-B8BD-4B2C740E4BD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2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786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9E8A6-97E1-4ED6-A00A-93042A80FF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35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7176">
              <a:defRPr/>
            </a:pPr>
            <a:fld id="{C6F28FE7-B565-4CB1-9E22-3DCD0E27DD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7176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94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7176">
              <a:defRPr/>
            </a:pPr>
            <a:fld id="{C6F28FE7-B565-4CB1-9E22-3DCD0E27DD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7176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254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E961FD-291E-4942-B84C-5A716FDD43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799"/>
            <a:ext cx="11572875" cy="353872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B7877920-6C8D-4802-81F7-DCDE19AEA2A6}"/>
              </a:ext>
            </a:extLst>
          </p:cNvPr>
          <p:cNvSpPr/>
          <p:nvPr userDrawn="1"/>
        </p:nvSpPr>
        <p:spPr>
          <a:xfrm>
            <a:off x="304800" y="4159116"/>
            <a:ext cx="8899100" cy="2386744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AC6E8A01-1018-4AFE-A229-B735D9B018CB}"/>
              </a:ext>
            </a:extLst>
          </p:cNvPr>
          <p:cNvSpPr/>
          <p:nvPr userDrawn="1"/>
        </p:nvSpPr>
        <p:spPr>
          <a:xfrm>
            <a:off x="9526469" y="4159116"/>
            <a:ext cx="2351843" cy="2386744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65694F-8DF2-4937-B609-8F95E2589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3271" y="5097963"/>
            <a:ext cx="1198238" cy="5090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50DC8-B6F7-403F-8C0C-54545608D944}"/>
              </a:ext>
            </a:extLst>
          </p:cNvPr>
          <p:cNvCxnSpPr/>
          <p:nvPr userDrawn="1"/>
        </p:nvCxnSpPr>
        <p:spPr>
          <a:xfrm>
            <a:off x="730471" y="5249772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534C59-34ED-4253-B5D0-0B6A3FABBF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17" y="4399360"/>
            <a:ext cx="8266176" cy="701731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DECK’S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5C329-DC2F-488E-861C-64EAB89C8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17" y="5332289"/>
            <a:ext cx="8266176" cy="10698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Deck’s sub-title goes here. Just make sure it doesn’t exceed two lines!</a:t>
            </a:r>
          </a:p>
        </p:txBody>
      </p:sp>
    </p:spTree>
    <p:extLst>
      <p:ext uri="{BB962C8B-B14F-4D97-AF65-F5344CB8AC3E}">
        <p14:creationId xmlns:p14="http://schemas.microsoft.com/office/powerpoint/2010/main" val="279589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779B-3946-4697-9443-C0FCB721F7CE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11582400" cy="3703320"/>
          </a:xfrm>
        </p:spPr>
        <p:txBody>
          <a:bodyPr numCol="3" spcCol="914400"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3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2726-538D-483E-BFD9-0FE810D688C8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A3415C-D4D1-40DF-AB43-2D88A5877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5975"/>
            <a:ext cx="11582400" cy="37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69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5D20-93C1-4CCE-B185-A3C1FA317FCE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A3415C-D4D1-40DF-AB43-2D88A5877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5975"/>
            <a:ext cx="5543550" cy="37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A30C68-45E3-466C-92E1-DBE369D97B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0602" y="2085975"/>
            <a:ext cx="5546598" cy="3705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6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 and Image on th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491F-2A64-44E4-AE94-C1BB10254F41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5483352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2085974"/>
            <a:ext cx="5791200" cy="370331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4485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 and Image on th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5483352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C795-8A2A-4A97-84C3-2025E3CA66C5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5483352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5483352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304800"/>
            <a:ext cx="5788152" cy="5486397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3488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 and Image on the R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09909C-F8EB-4588-A2C4-BCA7B7D97A6C}"/>
              </a:ext>
            </a:extLst>
          </p:cNvPr>
          <p:cNvSpPr/>
          <p:nvPr userDrawn="1"/>
        </p:nvSpPr>
        <p:spPr>
          <a:xfrm>
            <a:off x="304800" y="304800"/>
            <a:ext cx="5791200" cy="5486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EA66-7BBC-4966-89A3-765957B3FA20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574" y="724109"/>
            <a:ext cx="4736236" cy="123395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Use this box to bring in a key takeaway or summary into your slide. Do your best to keep things in three lines or less.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304800"/>
            <a:ext cx="5788152" cy="5486397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65386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 and Image on th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F06D-0C92-468A-95A2-9236FE3857D2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87878"/>
            <a:ext cx="5486400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2085974"/>
            <a:ext cx="5791200" cy="370331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88362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 and Image on th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4127-2D10-462E-BD53-FC4DACEC688C}"/>
              </a:ext>
            </a:extLst>
          </p:cNvPr>
          <p:cNvCxnSpPr/>
          <p:nvPr userDrawn="1"/>
        </p:nvCxnSpPr>
        <p:spPr>
          <a:xfrm>
            <a:off x="6483166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1710-2726-42C6-9D81-4D6BCAD745D9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78BDDE-986F-4E53-9F4F-0E8AFFCA9FFC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FC099E-3311-47EC-B4B5-CAC92C110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A5F38-50D2-4299-B38B-16FB0FA52D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2E05C0-3DDB-47CE-B607-9C4D6D20A0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8" y="172857"/>
            <a:ext cx="5486401" cy="701731"/>
          </a:xfrm>
        </p:spPr>
        <p:txBody>
          <a:bodyPr/>
          <a:lstStyle/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3249-99A3-41AE-9887-CBD370CC4816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798" y="1031273"/>
            <a:ext cx="5486401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87878"/>
            <a:ext cx="5486400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5"/>
            <a:ext cx="5788152" cy="549049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201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 and Image on the Le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4127-2D10-462E-BD53-FC4DACEC688C}"/>
              </a:ext>
            </a:extLst>
          </p:cNvPr>
          <p:cNvCxnSpPr/>
          <p:nvPr userDrawn="1"/>
        </p:nvCxnSpPr>
        <p:spPr>
          <a:xfrm>
            <a:off x="6483166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1710-2726-42C6-9D81-4D6BCAD745D9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78BDDE-986F-4E53-9F4F-0E8AFFCA9FFC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FC099E-3311-47EC-B4B5-CAC92C110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A5F38-50D2-4299-B38B-16FB0FA52D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2E05C0-3DDB-47CE-B607-9C4D6D20A0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8" y="172857"/>
            <a:ext cx="5486401" cy="701731"/>
          </a:xfrm>
        </p:spPr>
        <p:txBody>
          <a:bodyPr/>
          <a:lstStyle/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085F-147A-4029-B932-F29513494496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798" y="1031273"/>
            <a:ext cx="5486401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5"/>
            <a:ext cx="5788152" cy="549049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9170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344127-2D10-462E-BD53-FC4DACEC688C}"/>
              </a:ext>
            </a:extLst>
          </p:cNvPr>
          <p:cNvCxnSpPr/>
          <p:nvPr userDrawn="1"/>
        </p:nvCxnSpPr>
        <p:spPr>
          <a:xfrm>
            <a:off x="387168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0A1710-2726-42C6-9D81-4D6BCAD745D9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78BDDE-986F-4E53-9F4F-0E8AFFCA9FFC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FC099E-3311-47EC-B4B5-CAC92C110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A5F38-50D2-4299-B38B-16FB0FA52D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2E05C0-3DDB-47CE-B607-9C4D6D20A0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5486401" cy="701731"/>
          </a:xfrm>
        </p:spPr>
        <p:txBody>
          <a:bodyPr/>
          <a:lstStyle/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49C9-111A-4C08-9A54-69642A131FCB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5486401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304805"/>
            <a:ext cx="5788152" cy="549049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0719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E961FD-291E-4942-B84C-5A716FDD43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799"/>
            <a:ext cx="11572875" cy="353872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B7877920-6C8D-4802-81F7-DCDE19AEA2A6}"/>
              </a:ext>
            </a:extLst>
          </p:cNvPr>
          <p:cNvSpPr/>
          <p:nvPr userDrawn="1"/>
        </p:nvSpPr>
        <p:spPr>
          <a:xfrm>
            <a:off x="2992323" y="4159116"/>
            <a:ext cx="8899100" cy="2386744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AC6E8A01-1018-4AFE-A229-B735D9B018CB}"/>
              </a:ext>
            </a:extLst>
          </p:cNvPr>
          <p:cNvSpPr/>
          <p:nvPr userDrawn="1"/>
        </p:nvSpPr>
        <p:spPr>
          <a:xfrm>
            <a:off x="304800" y="4159116"/>
            <a:ext cx="2351843" cy="2386744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65694F-8DF2-4937-B609-8F95E2589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602" y="5097963"/>
            <a:ext cx="1198238" cy="5090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50DC8-B6F7-403F-8C0C-54545608D944}"/>
              </a:ext>
            </a:extLst>
          </p:cNvPr>
          <p:cNvCxnSpPr/>
          <p:nvPr userDrawn="1"/>
        </p:nvCxnSpPr>
        <p:spPr>
          <a:xfrm>
            <a:off x="3417994" y="5249772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534C59-34ED-4253-B5D0-0B6A3FABBF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0340" y="4399360"/>
            <a:ext cx="8266176" cy="701731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DECK’S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5C329-DC2F-488E-861C-64EAB89C8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10340" y="5332289"/>
            <a:ext cx="8266176" cy="10698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Deck’s sub-title goes here. Just make sure it doesn’t exceed two lines!</a:t>
            </a:r>
          </a:p>
        </p:txBody>
      </p:sp>
    </p:spTree>
    <p:extLst>
      <p:ext uri="{BB962C8B-B14F-4D97-AF65-F5344CB8AC3E}">
        <p14:creationId xmlns:p14="http://schemas.microsoft.com/office/powerpoint/2010/main" val="3689758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laceholder –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4800" y="2085975"/>
            <a:ext cx="11582400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C51D6-E1CE-4D4D-A9A0-4B3E56724FDD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919790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laceholder – Right Comment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4801" y="2085975"/>
            <a:ext cx="6335696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FE6-EBE0-453F-9030-46ED842EA8D6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2DA860-E44E-4BDF-8956-F8CFA5C417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483" y="2261138"/>
            <a:ext cx="4533532" cy="3352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6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laceholder – Left Comment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51504" y="2085975"/>
            <a:ext cx="6335696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5E3-1CB2-4157-B058-69E6ECE8EB35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2DA860-E44E-4BDF-8956-F8CFA5C417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320" y="2261138"/>
            <a:ext cx="4533532" cy="3352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167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opics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08162" y="2085975"/>
            <a:ext cx="4279037" cy="370331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B523-CF51-4E82-9770-563A998DBD1D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142681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Top Cen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1923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299556"/>
            <a:ext cx="11582400" cy="7017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10FE-433D-4CC1-AD81-4D3136419EC2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7101" y="2157972"/>
            <a:ext cx="9574750" cy="850392"/>
          </a:xfrm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1752" y="4456590"/>
            <a:ext cx="11585448" cy="133460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244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Top C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6B9E84-EAB5-4256-B0FC-EBDD2DE11CAA}"/>
              </a:ext>
            </a:extLst>
          </p:cNvPr>
          <p:cNvSpPr/>
          <p:nvPr userDrawn="1"/>
        </p:nvSpPr>
        <p:spPr>
          <a:xfrm>
            <a:off x="0" y="0"/>
            <a:ext cx="12192000" cy="2476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5325" y="762000"/>
            <a:ext cx="10801350" cy="335723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884-8086-4228-8A53-68A14712B6DA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4456590"/>
            <a:ext cx="10798302" cy="133460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157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79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6316-ADF2-4FBE-8AC9-C555B986A205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48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799"/>
            <a:ext cx="56388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C3995-4D94-40C2-B0B9-860F12C8E972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3E1A13-34E4-4FB7-BA52-BE2CBACDC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304799"/>
            <a:ext cx="56388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0F372CA-BA6E-4848-ACA8-D2B859CE96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0" y="3200400"/>
            <a:ext cx="5638800" cy="2590800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19E8062-8734-42E6-9356-0CE8EC4F54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3200400"/>
            <a:ext cx="5638800" cy="2590800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0340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FD4F58E7-6674-4D6D-B28B-4FB4B152A9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801" y="3200400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5E5F7BD-6E72-44E3-8CFF-CC5897C0F4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67201" y="3200400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9C170412-F504-4CF0-9253-A4F4151FF0F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29600" y="3200400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1" y="304799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C445-C050-401E-96BC-30BCB65F8E48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3E1A13-34E4-4FB7-BA52-BE2CBACDC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67201" y="304799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7B63177-0F26-4894-B6E8-CC20012E4DA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9600" y="304799"/>
            <a:ext cx="3657600" cy="2590799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0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0"/>
            <a:ext cx="5638800" cy="3524434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49B1-3CAC-4B30-9CCD-BB163C9E10EB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3E1A13-34E4-4FB7-BA52-BE2CBACDC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304800"/>
            <a:ext cx="5638800" cy="3524434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151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00F98947-48BE-4678-805E-54C7D3A5418A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7458D1-E74D-4D21-9BE4-97F658C9ED21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7699F4-DD53-46D4-8DD3-A8170FF960AE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EC5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1123FAC-05A1-4CB3-B8EA-CF7C5BFA7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02E6161-959F-4D97-A425-DEBED66A1D2A}"/>
              </a:ext>
            </a:extLst>
          </p:cNvPr>
          <p:cNvSpPr/>
          <p:nvPr userDrawn="1"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10F7FB-D9D5-4C19-B7C0-F200AACFA448}"/>
              </a:ext>
            </a:extLst>
          </p:cNvPr>
          <p:cNvSpPr/>
          <p:nvPr userDrawn="1"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74886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996E4A-DE6D-42BD-BB7B-03B57C742AC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2076451"/>
            <a:ext cx="12192000" cy="4781549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on the icons below to bring in a table, chart, smart art graphic, picture, web element, or video!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2E47-3BD1-454B-9102-4E7E13D08B15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72339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432CEB-E94D-4E32-8096-487099229D75}"/>
              </a:ext>
            </a:extLst>
          </p:cNvPr>
          <p:cNvSpPr/>
          <p:nvPr userDrawn="1"/>
        </p:nvSpPr>
        <p:spPr>
          <a:xfrm>
            <a:off x="304801" y="6126480"/>
            <a:ext cx="11582400" cy="426715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1A4763-A5A6-4B11-9347-6FC28EE3E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8536" y="6181797"/>
            <a:ext cx="744012" cy="3160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48F25E-1505-49D6-B5A7-5BDD13962C08}"/>
              </a:ext>
            </a:extLst>
          </p:cNvPr>
          <p:cNvCxnSpPr>
            <a:cxnSpLocks/>
          </p:cNvCxnSpPr>
          <p:nvPr userDrawn="1"/>
        </p:nvCxnSpPr>
        <p:spPr>
          <a:xfrm>
            <a:off x="10490857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6DCDB-6626-48FB-B9FA-282EC15462B1}"/>
              </a:ext>
            </a:extLst>
          </p:cNvPr>
          <p:cNvCxnSpPr>
            <a:cxnSpLocks/>
          </p:cNvCxnSpPr>
          <p:nvPr userDrawn="1"/>
        </p:nvCxnSpPr>
        <p:spPr>
          <a:xfrm>
            <a:off x="9523015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ACE-6CC9-4409-BDE5-913C0798D3E5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FC5AAE-3D9A-43D5-9205-F7B97E8DA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" y="304805"/>
            <a:ext cx="3657600" cy="349483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FA37361-44B5-4488-B109-A62840EACE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304805"/>
            <a:ext cx="3657600" cy="349483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EFDC6C9-DABB-483B-B96D-97224B50B3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9600" y="304805"/>
            <a:ext cx="3657600" cy="349483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B292F9-7FD3-4226-9CB6-937617C853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4098508"/>
            <a:ext cx="3657600" cy="172317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594F567-187D-4079-8719-D2AEA7A20E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200" y="4098508"/>
            <a:ext cx="3657600" cy="172317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697E9F4-C324-4115-9019-98FE38D323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098508"/>
            <a:ext cx="3657600" cy="172317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195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432CEB-E94D-4E32-8096-487099229D75}"/>
              </a:ext>
            </a:extLst>
          </p:cNvPr>
          <p:cNvSpPr/>
          <p:nvPr userDrawn="1"/>
        </p:nvSpPr>
        <p:spPr>
          <a:xfrm>
            <a:off x="304801" y="6126480"/>
            <a:ext cx="11582400" cy="426715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1A4763-A5A6-4B11-9347-6FC28EE3E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8536" y="6181797"/>
            <a:ext cx="744012" cy="3160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48F25E-1505-49D6-B5A7-5BDD13962C08}"/>
              </a:ext>
            </a:extLst>
          </p:cNvPr>
          <p:cNvCxnSpPr>
            <a:cxnSpLocks/>
          </p:cNvCxnSpPr>
          <p:nvPr userDrawn="1"/>
        </p:nvCxnSpPr>
        <p:spPr>
          <a:xfrm>
            <a:off x="10490857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6DCDB-6626-48FB-B9FA-282EC15462B1}"/>
              </a:ext>
            </a:extLst>
          </p:cNvPr>
          <p:cNvCxnSpPr>
            <a:cxnSpLocks/>
          </p:cNvCxnSpPr>
          <p:nvPr userDrawn="1"/>
        </p:nvCxnSpPr>
        <p:spPr>
          <a:xfrm>
            <a:off x="9523015" y="6240625"/>
            <a:ext cx="0" cy="198425"/>
          </a:xfrm>
          <a:prstGeom prst="line">
            <a:avLst/>
          </a:prstGeom>
          <a:ln w="28575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C0C5-ED88-4BA5-AB4E-FDEE490541A2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FA37361-44B5-4488-B109-A62840EACE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304805"/>
            <a:ext cx="3657600" cy="262158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EFDC6C9-DABB-483B-B96D-97224B50B3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9600" y="304805"/>
            <a:ext cx="3657600" cy="262158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5B292F9-7FD3-4226-9CB6-937617C853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3200092"/>
            <a:ext cx="3467100" cy="26215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E0C94A59-C24A-40AC-B2F1-ED06DB4CD7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7200" y="3200091"/>
            <a:ext cx="7620000" cy="2621588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D21CA02-AC55-4DCD-98E6-9803C3AEFD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304800"/>
            <a:ext cx="3467100" cy="2621588"/>
          </a:xfrm>
        </p:spPr>
        <p:txBody>
          <a:bodyPr/>
          <a:lstStyle>
            <a:lvl1pPr marL="0" indent="0">
              <a:buNone/>
              <a:defRPr sz="2100"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Use this box to bring in a key takeaway or summary into your slide. Do your best to keep things in six lines or less.</a:t>
            </a:r>
          </a:p>
        </p:txBody>
      </p:sp>
    </p:spTree>
    <p:extLst>
      <p:ext uri="{BB962C8B-B14F-4D97-AF65-F5344CB8AC3E}">
        <p14:creationId xmlns:p14="http://schemas.microsoft.com/office/powerpoint/2010/main" val="3584099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58" y="172857"/>
            <a:ext cx="7537142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7EAD-C73B-4C48-96DD-CF44CF17EA81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058" y="1031273"/>
            <a:ext cx="7537142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304800"/>
            <a:ext cx="3716784" cy="5484493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E3DF9E-32BA-4F96-ADC8-62FDD7755298}"/>
              </a:ext>
            </a:extLst>
          </p:cNvPr>
          <p:cNvCxnSpPr/>
          <p:nvPr userDrawn="1"/>
        </p:nvCxnSpPr>
        <p:spPr>
          <a:xfrm>
            <a:off x="4453786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26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BA22-75BD-42F7-A978-0B4CCCBC51F6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55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91F6218F-0AE1-41B7-9A6D-FDFFDD043C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573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EA6055BE-5FA2-4458-AB6F-50BE18BBC4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291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12FF07AC-7092-489B-94B3-A93B15520D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00975" y="2178664"/>
            <a:ext cx="1505451" cy="15071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306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02AE9FC7-020F-4429-98DD-7566A70257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493" y="3214645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40903F09-AEC9-4C51-A708-7B0D77FDD95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12043" y="3214645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ADA16-70BA-4294-83BA-6944BA0F6D87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D53CCE-8FF0-497A-A353-1185C1DFEB81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3ACC18-3392-4F42-8D0C-DB264CC9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B1F691-9227-407A-AEAE-D0FA8DA8C6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3C5253-9F97-4215-A776-F6F267403F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245004"/>
            <a:ext cx="4533900" cy="701731"/>
          </a:xfrm>
        </p:spPr>
        <p:txBody>
          <a:bodyPr/>
          <a:lstStyle/>
          <a:p>
            <a:r>
              <a:rPr lang="en-US"/>
              <a:t>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9464-6E8D-4055-BC31-E5C3EEE55118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103420"/>
            <a:ext cx="45339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over here. Do your best to not exceed two lines.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EA6055BE-5FA2-4458-AB6F-50BE18BBC4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35493" y="303308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9DFF27-858C-41C4-B5B9-5EBDED84D8F2}"/>
              </a:ext>
            </a:extLst>
          </p:cNvPr>
          <p:cNvCxnSpPr>
            <a:cxnSpLocks/>
          </p:cNvCxnSpPr>
          <p:nvPr userDrawn="1"/>
        </p:nvCxnSpPr>
        <p:spPr>
          <a:xfrm>
            <a:off x="396690" y="2029341"/>
            <a:ext cx="594360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3C90BF-5129-4DC1-B611-EAAD5152C8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3214645"/>
            <a:ext cx="4533900" cy="219588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C582F960-B68E-49E8-B5E8-8034429FE8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12043" y="303308"/>
            <a:ext cx="2569464" cy="2606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2484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ADA16-70BA-4294-83BA-6944BA0F6D87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D53CCE-8FF0-497A-A353-1185C1DFEB81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83ACC18-3392-4F42-8D0C-DB264CC9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B1F691-9227-407A-AEAE-D0FA8DA8C6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3C5253-9F97-4215-A776-F6F267403F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BAC7-8973-4A17-953D-2516F11B6ABD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C621E84-0D3E-4509-8670-2C818793DE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1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F2A6837-2507-49A2-A969-C00FAB4F05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26369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882E9A17-3A2F-4138-B0F2-5E9A4D740C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47240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DEBB9A6D-504B-4A9A-824D-C3979E2128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70266" y="206272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04DFDB56-31A9-4FC3-8A08-8D4BD9615C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801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C919B0EA-506E-4FDE-806A-5CE901AA84C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26369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3E65EBC1-D059-477E-B010-766E9C5C13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7240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8CFAAAF-1BF0-4BCC-B35E-6E5C300E3E9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70266" y="4104883"/>
            <a:ext cx="1700216" cy="17244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rtl="0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AE738E2-1AD5-4BE0-A645-649A5757E9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79565" y="2057399"/>
            <a:ext cx="3507628" cy="3769327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5576FA9-FAE9-4C83-9E94-4E1C1FB86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47D52BE-8B1D-4EF7-946A-61833B80F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B082CB-D429-4D38-A541-C6243F2D2697}"/>
              </a:ext>
            </a:extLst>
          </p:cNvPr>
          <p:cNvCxnSpPr/>
          <p:nvPr userDrawn="1"/>
        </p:nvCxnSpPr>
        <p:spPr>
          <a:xfrm>
            <a:off x="396691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80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EC55-C91D-4777-86B5-6896A9FB0942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4340" y="2249648"/>
            <a:ext cx="3703320" cy="3375972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36047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072E94-8669-4C9E-B4CE-CEF8B2E922BE}"/>
              </a:ext>
            </a:extLst>
          </p:cNvPr>
          <p:cNvSpPr/>
          <p:nvPr userDrawn="1"/>
        </p:nvSpPr>
        <p:spPr>
          <a:xfrm>
            <a:off x="0" y="0"/>
            <a:ext cx="3810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F32C6-78A2-4AAB-A02B-59BB94047A70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05EC55-2A04-4132-96DE-B244948FC0F9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BFDDA10-6B67-4BAC-9334-B2585CFF1A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B267B4-9E96-4E13-8787-FB6AED1B56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7C8BD4-40FC-4F24-93E2-F21A515CD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9A87-902A-42EA-9A52-B3D072B041FF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2F6829-FC2D-4E7E-9A17-6A186DAE53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5875" y="304800"/>
            <a:ext cx="4038600" cy="5490497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0069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F693-0D73-4FC7-9EAF-4766B7EC7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F620C-F605-4A6F-9721-1F7698F9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7773-A44E-40DA-97CB-9233FBACD829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8F8A2-A769-4B1D-AA03-224F0907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01F81-62B2-4186-9F73-1BD113D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8">
            <a:extLst>
              <a:ext uri="{FF2B5EF4-FFF2-40B4-BE49-F238E27FC236}">
                <a16:creationId xmlns:a16="http://schemas.microsoft.com/office/drawing/2014/main" id="{E5A4F19E-E151-4030-A849-5944CAF89A02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EC5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EBB13D-1295-4E24-9EA8-1CE2580F40E4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rgbClr val="1A4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1">
            <a:extLst>
              <a:ext uri="{FF2B5EF4-FFF2-40B4-BE49-F238E27FC236}">
                <a16:creationId xmlns:a16="http://schemas.microsoft.com/office/drawing/2014/main" id="{F3E0247C-306E-4AA7-B1F0-E4264EA5E67A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50CEBB8-8A56-4B9E-839E-93E88D4B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6A1E2A-4231-4590-B611-2A005950C627}"/>
              </a:ext>
            </a:extLst>
          </p:cNvPr>
          <p:cNvSpPr/>
          <p:nvPr userDrawn="1"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468555-7C91-4DC4-852B-128263D97165}"/>
              </a:ext>
            </a:extLst>
          </p:cNvPr>
          <p:cNvSpPr/>
          <p:nvPr userDrawn="1"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50450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BD929-5061-4A69-A7B7-0990E74941EE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3897162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and 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E357-E73B-48D0-9456-FE58F6E17991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81C5CAE-6039-4CD8-899D-F995448B72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7571" y="2057400"/>
            <a:ext cx="2469627" cy="3771900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6144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5788152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SLIDE’S 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97F2-9BFC-4862-9247-CAB7F5A5675C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3BAD73E-AB62-4742-9117-73D1A1AD77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799" y="1031272"/>
            <a:ext cx="5791199" cy="1251699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concise. Do your best to not exceed three lines.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E81E912-B839-4D85-B263-26B7C475C5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2391515"/>
            <a:ext cx="5791200" cy="3437785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0946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- Pictures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C0BC-BA93-40BC-9C32-17E92C732EEC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E1A59FBD-C82A-4C52-8A4C-A71F70141D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" y="2057400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B7EC3FD-1533-4AF8-AA1D-4C511B0A3A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7614" y="2063887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E7A9FB1-400D-4CAA-99DF-4675C39772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6915" y="2063887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EC9A474B-0150-45E2-BAAE-F9C6BF0B6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96216" y="2063887"/>
            <a:ext cx="2584498" cy="2584498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3441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- Table Char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9EF0-2A58-48D9-9DBD-A94A90C1D511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C82EEC8-190C-4B35-AAD0-CBAF1C0ACF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2490" y="2057399"/>
            <a:ext cx="3754711" cy="1710013"/>
          </a:xfr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95334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3BEAE8-F93C-4D0C-B8D8-2472AE46BB29}"/>
              </a:ext>
            </a:extLst>
          </p:cNvPr>
          <p:cNvSpPr/>
          <p:nvPr userDrawn="1"/>
        </p:nvSpPr>
        <p:spPr>
          <a:xfrm>
            <a:off x="304800" y="0"/>
            <a:ext cx="5788152" cy="58267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92" y="172857"/>
            <a:ext cx="5122416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5E9C-B527-46C1-B44C-9EDAF1C71B77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92" y="1031273"/>
            <a:ext cx="5122416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over here. Do your best to not exceed two lines.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163AD-4A13-48AB-A487-B47BA230B483}"/>
              </a:ext>
            </a:extLst>
          </p:cNvPr>
          <p:cNvCxnSpPr/>
          <p:nvPr userDrawn="1"/>
        </p:nvCxnSpPr>
        <p:spPr>
          <a:xfrm>
            <a:off x="716287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09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00A5D3-CBD7-40DA-B6C6-0106631BE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4461" y="2494195"/>
            <a:ext cx="4426133" cy="2768600"/>
          </a:xfrm>
          <a:custGeom>
            <a:avLst/>
            <a:gdLst>
              <a:gd name="connsiteX0" fmla="*/ 0 w 4426133"/>
              <a:gd name="connsiteY0" fmla="*/ 0 h 2768600"/>
              <a:gd name="connsiteX1" fmla="*/ 4426133 w 4426133"/>
              <a:gd name="connsiteY1" fmla="*/ 0 h 2768600"/>
              <a:gd name="connsiteX2" fmla="*/ 4426133 w 4426133"/>
              <a:gd name="connsiteY2" fmla="*/ 2768600 h 2768600"/>
              <a:gd name="connsiteX3" fmla="*/ 0 w 4426133"/>
              <a:gd name="connsiteY3" fmla="*/ 27686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6133" h="2768600">
                <a:moveTo>
                  <a:pt x="0" y="0"/>
                </a:moveTo>
                <a:lnTo>
                  <a:pt x="4426133" y="0"/>
                </a:lnTo>
                <a:lnTo>
                  <a:pt x="4426133" y="2768600"/>
                </a:lnTo>
                <a:lnTo>
                  <a:pt x="0" y="276860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4E21-BEC0-44E7-B958-02F45DF4C248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2923280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73281B-957A-4450-932A-7935A2D2C5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8100" y="2255520"/>
            <a:ext cx="4495800" cy="2567940"/>
          </a:xfrm>
          <a:custGeom>
            <a:avLst/>
            <a:gdLst>
              <a:gd name="connsiteX0" fmla="*/ 0 w 4495800"/>
              <a:gd name="connsiteY0" fmla="*/ 0 h 2567940"/>
              <a:gd name="connsiteX1" fmla="*/ 4495800 w 4495800"/>
              <a:gd name="connsiteY1" fmla="*/ 0 h 2567940"/>
              <a:gd name="connsiteX2" fmla="*/ 4495800 w 4495800"/>
              <a:gd name="connsiteY2" fmla="*/ 2567940 h 2567940"/>
              <a:gd name="connsiteX3" fmla="*/ 0 w 4495800"/>
              <a:gd name="connsiteY3" fmla="*/ 2567940 h 256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800" h="2567940">
                <a:moveTo>
                  <a:pt x="0" y="0"/>
                </a:moveTo>
                <a:lnTo>
                  <a:pt x="4495800" y="0"/>
                </a:lnTo>
                <a:lnTo>
                  <a:pt x="4495800" y="2567940"/>
                </a:lnTo>
                <a:lnTo>
                  <a:pt x="0" y="256794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538F3-CEB5-4BBC-84CA-7715FE3FCC44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409130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3379F5-E8B4-4D18-AFEB-0F1C1FD06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790" y="959254"/>
            <a:ext cx="6406935" cy="4007616"/>
          </a:xfrm>
          <a:custGeom>
            <a:avLst/>
            <a:gdLst>
              <a:gd name="connsiteX0" fmla="*/ 0 w 6406935"/>
              <a:gd name="connsiteY0" fmla="*/ 0 h 4007616"/>
              <a:gd name="connsiteX1" fmla="*/ 6406935 w 6406935"/>
              <a:gd name="connsiteY1" fmla="*/ 0 h 4007616"/>
              <a:gd name="connsiteX2" fmla="*/ 6406935 w 6406935"/>
              <a:gd name="connsiteY2" fmla="*/ 4007616 h 4007616"/>
              <a:gd name="connsiteX3" fmla="*/ 0 w 6406935"/>
              <a:gd name="connsiteY3" fmla="*/ 4007616 h 400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6935" h="4007616">
                <a:moveTo>
                  <a:pt x="0" y="0"/>
                </a:moveTo>
                <a:lnTo>
                  <a:pt x="6406935" y="0"/>
                </a:lnTo>
                <a:lnTo>
                  <a:pt x="6406935" y="4007616"/>
                </a:lnTo>
                <a:lnTo>
                  <a:pt x="0" y="4007616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804BB7-23CE-4D0D-BED9-76340ED3117D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FFC64D-F2EF-43F6-B0C4-9614C5AC3E79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4E35AC8-6A53-4C18-91F6-B3FD147E3F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DE9EEA-05BA-4CFC-9DED-CB90365BA0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09199C-FAAA-4E68-A512-C7652A2F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A781-D4A0-4C42-B624-5661DBE1D1D2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83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ne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12B0C2-6102-4D4C-8F14-801B3A5789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17489" y="443883"/>
            <a:ext cx="2445150" cy="5191215"/>
          </a:xfrm>
          <a:custGeom>
            <a:avLst/>
            <a:gdLst>
              <a:gd name="connsiteX0" fmla="*/ 0 w 2445150"/>
              <a:gd name="connsiteY0" fmla="*/ 0 h 5191215"/>
              <a:gd name="connsiteX1" fmla="*/ 2445150 w 2445150"/>
              <a:gd name="connsiteY1" fmla="*/ 0 h 5191215"/>
              <a:gd name="connsiteX2" fmla="*/ 2445150 w 2445150"/>
              <a:gd name="connsiteY2" fmla="*/ 5191215 h 5191215"/>
              <a:gd name="connsiteX3" fmla="*/ 0 w 2445150"/>
              <a:gd name="connsiteY3" fmla="*/ 5191215 h 51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150" h="5191215">
                <a:moveTo>
                  <a:pt x="0" y="0"/>
                </a:moveTo>
                <a:lnTo>
                  <a:pt x="2445150" y="0"/>
                </a:lnTo>
                <a:lnTo>
                  <a:pt x="2445150" y="5191215"/>
                </a:lnTo>
                <a:lnTo>
                  <a:pt x="0" y="5191215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552D79-A0ED-46F2-B952-9312641222F3}"/>
              </a:ext>
            </a:extLst>
          </p:cNvPr>
          <p:cNvCxnSpPr/>
          <p:nvPr userDrawn="1"/>
        </p:nvCxnSpPr>
        <p:spPr>
          <a:xfrm>
            <a:off x="6096000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24727F-8E60-4DE9-9156-70DF0E1249E7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AFCAE8-E49C-46FA-9098-87740AA47818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37E0768-65F7-4B01-804B-BCAE95941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C72F61-0E5D-4E32-B81A-FC7789364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B68235-C101-4417-947B-BE53725C55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9552" y="172857"/>
            <a:ext cx="5977647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SLIDE’S HEADER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79935-D9F7-442A-B409-116A74C89208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9552" y="1031273"/>
            <a:ext cx="5977647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331655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88B42F85-A718-4224-9501-A2799D699649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99050D-984C-4E19-9E1A-4CD292383A0D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rgbClr val="FFC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11">
            <a:extLst>
              <a:ext uri="{FF2B5EF4-FFF2-40B4-BE49-F238E27FC236}">
                <a16:creationId xmlns:a16="http://schemas.microsoft.com/office/drawing/2014/main" id="{1EBAECF7-164D-4419-B7CB-E458C2AC3121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FFC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FED0EC0-A31A-4FFB-823C-FF0072D8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51EAE2C-00FD-4ECA-B759-9E1521EBD5D8}"/>
              </a:ext>
            </a:extLst>
          </p:cNvPr>
          <p:cNvSpPr/>
          <p:nvPr userDrawn="1"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6B2957-0EBB-4DDE-BE9C-E4A4317CC92A}"/>
              </a:ext>
            </a:extLst>
          </p:cNvPr>
          <p:cNvSpPr/>
          <p:nvPr userDrawn="1"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215863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B31B51-AFCD-49A3-8B3E-0CA88E8A75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9658" y="2175029"/>
            <a:ext cx="2272684" cy="3947467"/>
          </a:xfrm>
          <a:custGeom>
            <a:avLst/>
            <a:gdLst>
              <a:gd name="connsiteX0" fmla="*/ 0 w 2272684"/>
              <a:gd name="connsiteY0" fmla="*/ 0 h 3947467"/>
              <a:gd name="connsiteX1" fmla="*/ 2272684 w 2272684"/>
              <a:gd name="connsiteY1" fmla="*/ 0 h 3947467"/>
              <a:gd name="connsiteX2" fmla="*/ 2272684 w 2272684"/>
              <a:gd name="connsiteY2" fmla="*/ 3947467 h 3947467"/>
              <a:gd name="connsiteX3" fmla="*/ 0 w 2272684"/>
              <a:gd name="connsiteY3" fmla="*/ 3947467 h 39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684" h="3947467">
                <a:moveTo>
                  <a:pt x="0" y="0"/>
                </a:moveTo>
                <a:lnTo>
                  <a:pt x="2272684" y="0"/>
                </a:lnTo>
                <a:lnTo>
                  <a:pt x="2272684" y="3947467"/>
                </a:lnTo>
                <a:lnTo>
                  <a:pt x="0" y="3947467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40000"/>
                  <a:lumOff val="60000"/>
                </a:schemeClr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A8DD3-D6DD-4B54-9D51-628BB41D841F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3667288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804BB7-23CE-4D0D-BED9-76340ED3117D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FFC64D-F2EF-43F6-B0C4-9614C5AC3E79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4E35AC8-6A53-4C18-91F6-B3FD147E3F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DE9EEA-05BA-4CFC-9DED-CB90365BA0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09199C-FAAA-4E68-A512-C7652A2F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0404-1886-4A51-A3DF-16EBBC2C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E0BEF-4794-46A4-9389-E50A538B5F16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7757F-229C-4082-AC04-8AFC6341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9162F-D10A-44C6-8C5D-0D86283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9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fld id="{4FBC5F69-A696-4C05-AD97-9E1FA49A825C}" type="datetime1">
              <a:rPr lang="en-US" smtClean="0"/>
              <a:t>10/17/2024</a:t>
            </a:fld>
            <a:endParaRPr lang="en-US"/>
          </a:p>
        </p:txBody>
      </p:sp>
      <p:sp>
        <p:nvSpPr>
          <p:cNvPr id="2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2020 by Boston Consulting Group. All rights 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F2A0CE-18CD-4290-B465-1C0CC55EC358}"/>
              </a:ext>
            </a:extLst>
          </p:cNvPr>
          <p:cNvSpPr/>
          <p:nvPr userDrawn="1"/>
        </p:nvSpPr>
        <p:spPr>
          <a:xfrm>
            <a:off x="3572943" y="76200"/>
            <a:ext cx="5046115" cy="434283"/>
          </a:xfrm>
          <a:prstGeom prst="rect">
            <a:avLst/>
          </a:prstGeom>
          <a:solidFill>
            <a:schemeClr val="bg1"/>
          </a:solidFill>
          <a:ln w="952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Confidential Working Document Draft RIGL §38-2-2(4)(E),(K)</a:t>
            </a:r>
          </a:p>
          <a:p>
            <a:pPr algn="ctr"/>
            <a:r>
              <a:rPr lang="en-US" sz="1400">
                <a:solidFill>
                  <a:srgbClr val="FF0000"/>
                </a:solidFill>
              </a:rPr>
              <a:t>For client use only,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203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1_Title Slide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>
            <a:spLocks noGrp="1"/>
          </p:cNvSpPr>
          <p:nvPr>
            <p:ph type="pic" idx="2"/>
          </p:nvPr>
        </p:nvSpPr>
        <p:spPr>
          <a:xfrm>
            <a:off x="304800" y="304799"/>
            <a:ext cx="11572875" cy="3538728"/>
          </a:xfrm>
          <a:prstGeom prst="rect">
            <a:avLst/>
          </a:prstGeom>
          <a:gradFill>
            <a:gsLst>
              <a:gs pos="0">
                <a:srgbClr val="D8D8D8"/>
              </a:gs>
              <a:gs pos="72000">
                <a:srgbClr val="B2B2B2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</p:sp>
      <p:sp>
        <p:nvSpPr>
          <p:cNvPr id="23" name="Google Shape;23;p28"/>
          <p:cNvSpPr/>
          <p:nvPr/>
        </p:nvSpPr>
        <p:spPr>
          <a:xfrm>
            <a:off x="304800" y="4159116"/>
            <a:ext cx="8899100" cy="2386744"/>
          </a:xfrm>
          <a:prstGeom prst="rect">
            <a:avLst/>
          </a:prstGeom>
          <a:solidFill>
            <a:srgbClr val="1A49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Libre Franklin"/>
              <a:buNone/>
            </a:pPr>
            <a:endParaRPr sz="9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p28"/>
          <p:cNvSpPr/>
          <p:nvPr/>
        </p:nvSpPr>
        <p:spPr>
          <a:xfrm>
            <a:off x="9526469" y="4159116"/>
            <a:ext cx="2351843" cy="2386744"/>
          </a:xfrm>
          <a:prstGeom prst="rect">
            <a:avLst/>
          </a:prstGeom>
          <a:solidFill>
            <a:srgbClr val="8FBA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Libre Franklin"/>
              <a:buNone/>
            </a:pPr>
            <a:endParaRPr sz="9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5" name="Google Shape;2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03271" y="5097963"/>
            <a:ext cx="1198238" cy="509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28"/>
          <p:cNvCxnSpPr/>
          <p:nvPr/>
        </p:nvCxnSpPr>
        <p:spPr>
          <a:xfrm>
            <a:off x="730471" y="5249772"/>
            <a:ext cx="597962" cy="0"/>
          </a:xfrm>
          <a:prstGeom prst="straightConnector1">
            <a:avLst/>
          </a:prstGeom>
          <a:noFill/>
          <a:ln w="76200" cap="flat" cmpd="sng">
            <a:solidFill>
              <a:srgbClr val="EC515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28"/>
          <p:cNvSpPr txBox="1">
            <a:spLocks noGrp="1"/>
          </p:cNvSpPr>
          <p:nvPr>
            <p:ph type="ctrTitle"/>
          </p:nvPr>
        </p:nvSpPr>
        <p:spPr>
          <a:xfrm>
            <a:off x="622817" y="4399360"/>
            <a:ext cx="826617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  <a:defRPr sz="4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ubTitle" idx="1"/>
          </p:nvPr>
        </p:nvSpPr>
        <p:spPr>
          <a:xfrm>
            <a:off x="622817" y="5332289"/>
            <a:ext cx="8266176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255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-tilte">
  <p:cSld name="Title and Sub-til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304800" y="172857"/>
            <a:ext cx="11582400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8382000" y="6157275"/>
            <a:ext cx="977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1"/>
          </p:nvPr>
        </p:nvSpPr>
        <p:spPr>
          <a:xfrm>
            <a:off x="304800" y="1031273"/>
            <a:ext cx="11582400" cy="85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228600" algn="l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228600" algn="l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228600" algn="l">
              <a:lnSpc>
                <a:spcPct val="123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51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88B42F85-A718-4224-9501-A2799D699649}"/>
              </a:ext>
            </a:extLst>
          </p:cNvPr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rgbClr val="FFC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737D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99050D-984C-4E19-9E1A-4CD292383A0D}"/>
              </a:ext>
            </a:extLst>
          </p:cNvPr>
          <p:cNvCxnSpPr/>
          <p:nvPr/>
        </p:nvCxnSpPr>
        <p:spPr>
          <a:xfrm>
            <a:off x="5797019" y="3429000"/>
            <a:ext cx="59796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11">
            <a:extLst>
              <a:ext uri="{FF2B5EF4-FFF2-40B4-BE49-F238E27FC236}">
                <a16:creationId xmlns:a16="http://schemas.microsoft.com/office/drawing/2014/main" id="{1EBAECF7-164D-4419-B7CB-E458C2AC3121}"/>
              </a:ext>
            </a:extLst>
          </p:cNvPr>
          <p:cNvSpPr/>
          <p:nvPr/>
        </p:nvSpPr>
        <p:spPr>
          <a:xfrm>
            <a:off x="5639445" y="5895975"/>
            <a:ext cx="913111" cy="41372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FED0EC0-A31A-4FFB-823C-FF0072D8F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994" y="5944798"/>
            <a:ext cx="744012" cy="31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BD7FE-5910-4840-9838-A66DCA5ABA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561397" y="1822430"/>
            <a:ext cx="5074920" cy="1311128"/>
          </a:xfrm>
        </p:spPr>
        <p:txBody>
          <a:bodyPr anchor="t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YOUR TRANSITION’S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323D5-16CF-4643-8ED4-144A2183D00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556635" y="3589021"/>
            <a:ext cx="5074920" cy="15819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And your transition’s sub-title can go here. This one can go up to three lines!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B00F4F4-2DC0-444B-A711-A5D176996831}"/>
              </a:ext>
            </a:extLst>
          </p:cNvPr>
          <p:cNvSpPr/>
          <p:nvPr userDrawn="1"/>
        </p:nvSpPr>
        <p:spPr>
          <a:xfrm>
            <a:off x="9851151" y="773578"/>
            <a:ext cx="2036049" cy="5310352"/>
          </a:xfrm>
          <a:custGeom>
            <a:avLst/>
            <a:gdLst>
              <a:gd name="connsiteX0" fmla="*/ 2032192 w 2036049"/>
              <a:gd name="connsiteY0" fmla="*/ 0 h 5310352"/>
              <a:gd name="connsiteX1" fmla="*/ 2036049 w 2036049"/>
              <a:gd name="connsiteY1" fmla="*/ 329 h 5310352"/>
              <a:gd name="connsiteX2" fmla="*/ 2036049 w 2036049"/>
              <a:gd name="connsiteY2" fmla="*/ 292973 h 5310352"/>
              <a:gd name="connsiteX3" fmla="*/ 2032192 w 2036049"/>
              <a:gd name="connsiteY3" fmla="*/ 292584 h 5310352"/>
              <a:gd name="connsiteX4" fmla="*/ 1821826 w 2036049"/>
              <a:gd name="connsiteY4" fmla="*/ 502948 h 5310352"/>
              <a:gd name="connsiteX5" fmla="*/ 2032192 w 2036049"/>
              <a:gd name="connsiteY5" fmla="*/ 713313 h 5310352"/>
              <a:gd name="connsiteX6" fmla="*/ 2036049 w 2036049"/>
              <a:gd name="connsiteY6" fmla="*/ 712924 h 5310352"/>
              <a:gd name="connsiteX7" fmla="*/ 2036049 w 2036049"/>
              <a:gd name="connsiteY7" fmla="*/ 5301227 h 5310352"/>
              <a:gd name="connsiteX8" fmla="*/ 2030823 w 2036049"/>
              <a:gd name="connsiteY8" fmla="*/ 5310352 h 5310352"/>
              <a:gd name="connsiteX9" fmla="*/ 373375 w 2036049"/>
              <a:gd name="connsiteY9" fmla="*/ 3909180 h 5310352"/>
              <a:gd name="connsiteX10" fmla="*/ 223441 w 2036049"/>
              <a:gd name="connsiteY10" fmla="*/ 4056375 h 5310352"/>
              <a:gd name="connsiteX11" fmla="*/ 40774 w 2036049"/>
              <a:gd name="connsiteY11" fmla="*/ 2889626 h 5310352"/>
              <a:gd name="connsiteX12" fmla="*/ 1019445 w 2036049"/>
              <a:gd name="connsiteY12" fmla="*/ 3606579 h 5310352"/>
              <a:gd name="connsiteX13" fmla="*/ 675157 w 2036049"/>
              <a:gd name="connsiteY13" fmla="*/ 3666546 h 5310352"/>
              <a:gd name="connsiteX14" fmla="*/ 1071257 w 2036049"/>
              <a:gd name="connsiteY14" fmla="*/ 4048191 h 5310352"/>
              <a:gd name="connsiteX15" fmla="*/ 1669566 w 2036049"/>
              <a:gd name="connsiteY15" fmla="*/ 3523594 h 5310352"/>
              <a:gd name="connsiteX16" fmla="*/ 1721159 w 2036049"/>
              <a:gd name="connsiteY16" fmla="*/ 2294770 h 5310352"/>
              <a:gd name="connsiteX17" fmla="*/ 1730492 w 2036049"/>
              <a:gd name="connsiteY17" fmla="*/ 1758294 h 5310352"/>
              <a:gd name="connsiteX18" fmla="*/ 506968 w 2036049"/>
              <a:gd name="connsiteY18" fmla="*/ 1758294 h 5310352"/>
              <a:gd name="connsiteX19" fmla="*/ 506968 w 2036049"/>
              <a:gd name="connsiteY19" fmla="*/ 1292158 h 5310352"/>
              <a:gd name="connsiteX20" fmla="*/ 1738347 w 2036049"/>
              <a:gd name="connsiteY20" fmla="*/ 1292158 h 5310352"/>
              <a:gd name="connsiteX21" fmla="*/ 1744204 w 2036049"/>
              <a:gd name="connsiteY21" fmla="*/ 915330 h 5310352"/>
              <a:gd name="connsiteX22" fmla="*/ 1744724 w 2036049"/>
              <a:gd name="connsiteY22" fmla="*/ 915330 h 5310352"/>
              <a:gd name="connsiteX23" fmla="*/ 1529212 w 2036049"/>
              <a:gd name="connsiteY23" fmla="*/ 502948 h 5310352"/>
              <a:gd name="connsiteX24" fmla="*/ 2032192 w 2036049"/>
              <a:gd name="connsiteY24" fmla="*/ 0 h 5310352"/>
              <a:gd name="connsiteX25" fmla="*/ 1714727 w 2036049"/>
              <a:gd name="connsiteY25" fmla="*/ 2652767 h 5310352"/>
              <a:gd name="connsiteX26" fmla="*/ 1706406 w 2036049"/>
              <a:gd name="connsiteY26" fmla="*/ 3086224 h 5310352"/>
              <a:gd name="connsiteX27" fmla="*/ 1714727 w 2036049"/>
              <a:gd name="connsiteY27" fmla="*/ 2652767 h 531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36049" h="5310352">
                <a:moveTo>
                  <a:pt x="2032192" y="0"/>
                </a:moveTo>
                <a:lnTo>
                  <a:pt x="2036049" y="329"/>
                </a:lnTo>
                <a:lnTo>
                  <a:pt x="2036049" y="292973"/>
                </a:lnTo>
                <a:lnTo>
                  <a:pt x="2032192" y="292584"/>
                </a:lnTo>
                <a:cubicBezTo>
                  <a:pt x="1916006" y="292584"/>
                  <a:pt x="1821826" y="386791"/>
                  <a:pt x="1821826" y="502948"/>
                </a:cubicBezTo>
                <a:cubicBezTo>
                  <a:pt x="1821826" y="619133"/>
                  <a:pt x="1916006" y="713313"/>
                  <a:pt x="2032192" y="713313"/>
                </a:cubicBezTo>
                <a:lnTo>
                  <a:pt x="2036049" y="712924"/>
                </a:lnTo>
                <a:lnTo>
                  <a:pt x="2036049" y="5301227"/>
                </a:lnTo>
                <a:lnTo>
                  <a:pt x="2030823" y="5310352"/>
                </a:lnTo>
                <a:cubicBezTo>
                  <a:pt x="1962672" y="5127713"/>
                  <a:pt x="746839" y="4726991"/>
                  <a:pt x="373375" y="3909180"/>
                </a:cubicBezTo>
                <a:cubicBezTo>
                  <a:pt x="357008" y="3928257"/>
                  <a:pt x="288856" y="3993671"/>
                  <a:pt x="223441" y="4056375"/>
                </a:cubicBezTo>
                <a:cubicBezTo>
                  <a:pt x="2620" y="3846476"/>
                  <a:pt x="-46455" y="3173123"/>
                  <a:pt x="40774" y="2889626"/>
                </a:cubicBezTo>
                <a:cubicBezTo>
                  <a:pt x="112812" y="2943517"/>
                  <a:pt x="749576" y="3383022"/>
                  <a:pt x="1019445" y="3606579"/>
                </a:cubicBezTo>
                <a:cubicBezTo>
                  <a:pt x="984001" y="3609316"/>
                  <a:pt x="738656" y="3658363"/>
                  <a:pt x="675157" y="3666546"/>
                </a:cubicBezTo>
                <a:cubicBezTo>
                  <a:pt x="698887" y="3688360"/>
                  <a:pt x="943028" y="3986773"/>
                  <a:pt x="1071257" y="4048191"/>
                </a:cubicBezTo>
                <a:cubicBezTo>
                  <a:pt x="1409058" y="4210057"/>
                  <a:pt x="1585266" y="4121105"/>
                  <a:pt x="1669566" y="3523594"/>
                </a:cubicBezTo>
                <a:cubicBezTo>
                  <a:pt x="812445" y="3324040"/>
                  <a:pt x="725709" y="2551992"/>
                  <a:pt x="1721159" y="2294770"/>
                </a:cubicBezTo>
                <a:cubicBezTo>
                  <a:pt x="1724279" y="2118015"/>
                  <a:pt x="1727481" y="1933214"/>
                  <a:pt x="1730492" y="1758294"/>
                </a:cubicBezTo>
                <a:lnTo>
                  <a:pt x="506968" y="1758294"/>
                </a:lnTo>
                <a:lnTo>
                  <a:pt x="506968" y="1292158"/>
                </a:lnTo>
                <a:lnTo>
                  <a:pt x="1738347" y="1292158"/>
                </a:lnTo>
                <a:cubicBezTo>
                  <a:pt x="1741905" y="1078919"/>
                  <a:pt x="1744204" y="931177"/>
                  <a:pt x="1744204" y="915330"/>
                </a:cubicBezTo>
                <a:lnTo>
                  <a:pt x="1744724" y="915330"/>
                </a:lnTo>
                <a:cubicBezTo>
                  <a:pt x="1614552" y="824434"/>
                  <a:pt x="1529212" y="673763"/>
                  <a:pt x="1529212" y="502948"/>
                </a:cubicBezTo>
                <a:cubicBezTo>
                  <a:pt x="1529212" y="225172"/>
                  <a:pt x="1754413" y="0"/>
                  <a:pt x="2032192" y="0"/>
                </a:cubicBezTo>
                <a:close/>
                <a:moveTo>
                  <a:pt x="1714727" y="2652767"/>
                </a:moveTo>
                <a:cubicBezTo>
                  <a:pt x="1372519" y="2767392"/>
                  <a:pt x="1373586" y="2979016"/>
                  <a:pt x="1706406" y="3086224"/>
                </a:cubicBezTo>
                <a:cubicBezTo>
                  <a:pt x="1708431" y="2990019"/>
                  <a:pt x="1711360" y="2835872"/>
                  <a:pt x="1714727" y="2652767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1921B63-C24B-40ED-85BE-26D49B86E047}"/>
              </a:ext>
            </a:extLst>
          </p:cNvPr>
          <p:cNvSpPr/>
          <p:nvPr userDrawn="1"/>
        </p:nvSpPr>
        <p:spPr>
          <a:xfrm>
            <a:off x="304800" y="773907"/>
            <a:ext cx="2025597" cy="5300898"/>
          </a:xfrm>
          <a:custGeom>
            <a:avLst/>
            <a:gdLst>
              <a:gd name="connsiteX0" fmla="*/ 0 w 2025597"/>
              <a:gd name="connsiteY0" fmla="*/ 0 h 5300898"/>
              <a:gd name="connsiteX1" fmla="*/ 82086 w 2025597"/>
              <a:gd name="connsiteY1" fmla="*/ 6998 h 5300898"/>
              <a:gd name="connsiteX2" fmla="*/ 482728 w 2025597"/>
              <a:gd name="connsiteY2" fmla="*/ 377402 h 5300898"/>
              <a:gd name="connsiteX3" fmla="*/ 1197880 w 2025597"/>
              <a:gd name="connsiteY3" fmla="*/ 1291829 h 5300898"/>
              <a:gd name="connsiteX4" fmla="*/ 1521394 w 2025597"/>
              <a:gd name="connsiteY4" fmla="*/ 1291829 h 5300898"/>
              <a:gd name="connsiteX5" fmla="*/ 1521394 w 2025597"/>
              <a:gd name="connsiteY5" fmla="*/ 1757965 h 5300898"/>
              <a:gd name="connsiteX6" fmla="*/ 1184222 w 2025597"/>
              <a:gd name="connsiteY6" fmla="*/ 1757965 h 5300898"/>
              <a:gd name="connsiteX7" fmla="*/ 308736 w 2025597"/>
              <a:gd name="connsiteY7" fmla="*/ 2534502 h 5300898"/>
              <a:gd name="connsiteX8" fmla="*/ 321929 w 2025597"/>
              <a:gd name="connsiteY8" fmla="*/ 3191898 h 5300898"/>
              <a:gd name="connsiteX9" fmla="*/ 324502 w 2025597"/>
              <a:gd name="connsiteY9" fmla="*/ 3224687 h 5300898"/>
              <a:gd name="connsiteX10" fmla="*/ 1084212 w 2025597"/>
              <a:gd name="connsiteY10" fmla="*/ 3949687 h 5300898"/>
              <a:gd name="connsiteX11" fmla="*/ 1350441 w 2025597"/>
              <a:gd name="connsiteY11" fmla="*/ 3666217 h 5300898"/>
              <a:gd name="connsiteX12" fmla="*/ 1006180 w 2025597"/>
              <a:gd name="connsiteY12" fmla="*/ 3606250 h 5300898"/>
              <a:gd name="connsiteX13" fmla="*/ 1984824 w 2025597"/>
              <a:gd name="connsiteY13" fmla="*/ 2889297 h 5300898"/>
              <a:gd name="connsiteX14" fmla="*/ 1802184 w 2025597"/>
              <a:gd name="connsiteY14" fmla="*/ 4056046 h 5300898"/>
              <a:gd name="connsiteX15" fmla="*/ 1652223 w 2025597"/>
              <a:gd name="connsiteY15" fmla="*/ 3908851 h 5300898"/>
              <a:gd name="connsiteX16" fmla="*/ 1191831 w 2025597"/>
              <a:gd name="connsiteY16" fmla="*/ 4495223 h 5300898"/>
              <a:gd name="connsiteX17" fmla="*/ 809882 w 2025597"/>
              <a:gd name="connsiteY17" fmla="*/ 5131489 h 5300898"/>
              <a:gd name="connsiteX18" fmla="*/ 893771 w 2025597"/>
              <a:gd name="connsiteY18" fmla="*/ 4726033 h 5300898"/>
              <a:gd name="connsiteX19" fmla="*/ 6748 w 2025597"/>
              <a:gd name="connsiteY19" fmla="*/ 5289114 h 5300898"/>
              <a:gd name="connsiteX20" fmla="*/ 0 w 2025597"/>
              <a:gd name="connsiteY20" fmla="*/ 5300898 h 5300898"/>
              <a:gd name="connsiteX21" fmla="*/ 0 w 2025597"/>
              <a:gd name="connsiteY21" fmla="*/ 712595 h 5300898"/>
              <a:gd name="connsiteX22" fmla="*/ 38541 w 2025597"/>
              <a:gd name="connsiteY22" fmla="*/ 708710 h 5300898"/>
              <a:gd name="connsiteX23" fmla="*/ 206537 w 2025597"/>
              <a:gd name="connsiteY23" fmla="*/ 502619 h 5300898"/>
              <a:gd name="connsiteX24" fmla="*/ 38541 w 2025597"/>
              <a:gd name="connsiteY24" fmla="*/ 296530 h 5300898"/>
              <a:gd name="connsiteX25" fmla="*/ 0 w 2025597"/>
              <a:gd name="connsiteY25" fmla="*/ 292644 h 5300898"/>
              <a:gd name="connsiteX26" fmla="*/ 0 w 2025597"/>
              <a:gd name="connsiteY26" fmla="*/ 0 h 5300898"/>
              <a:gd name="connsiteX27" fmla="*/ 419394 w 2025597"/>
              <a:gd name="connsiteY27" fmla="*/ 773635 h 5300898"/>
              <a:gd name="connsiteX28" fmla="*/ 281421 w 2025597"/>
              <a:gd name="connsiteY28" fmla="*/ 916643 h 5300898"/>
              <a:gd name="connsiteX29" fmla="*/ 287251 w 2025597"/>
              <a:gd name="connsiteY29" fmla="*/ 1291829 h 5300898"/>
              <a:gd name="connsiteX30" fmla="*/ 809554 w 2025597"/>
              <a:gd name="connsiteY30" fmla="*/ 1291829 h 5300898"/>
              <a:gd name="connsiteX31" fmla="*/ 419394 w 2025597"/>
              <a:gd name="connsiteY31" fmla="*/ 773635 h 5300898"/>
              <a:gd name="connsiteX32" fmla="*/ 295106 w 2025597"/>
              <a:gd name="connsiteY32" fmla="*/ 1757965 h 5300898"/>
              <a:gd name="connsiteX33" fmla="*/ 302250 w 2025597"/>
              <a:gd name="connsiteY33" fmla="*/ 2169060 h 5300898"/>
              <a:gd name="connsiteX34" fmla="*/ 777120 w 2025597"/>
              <a:gd name="connsiteY34" fmla="*/ 1757965 h 5300898"/>
              <a:gd name="connsiteX35" fmla="*/ 295106 w 2025597"/>
              <a:gd name="connsiteY35" fmla="*/ 1757965 h 5300898"/>
              <a:gd name="connsiteX36" fmla="*/ 384086 w 2025597"/>
              <a:gd name="connsiteY36" fmla="*/ 3687456 h 5300898"/>
              <a:gd name="connsiteX37" fmla="*/ 749340 w 2025597"/>
              <a:gd name="connsiteY37" fmla="*/ 4116041 h 5300898"/>
              <a:gd name="connsiteX38" fmla="*/ 384086 w 2025597"/>
              <a:gd name="connsiteY38" fmla="*/ 3687456 h 530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25597" h="5300898">
                <a:moveTo>
                  <a:pt x="0" y="0"/>
                </a:moveTo>
                <a:lnTo>
                  <a:pt x="82086" y="6998"/>
                </a:lnTo>
                <a:cubicBezTo>
                  <a:pt x="277519" y="40718"/>
                  <a:pt x="433968" y="187466"/>
                  <a:pt x="482728" y="377402"/>
                </a:cubicBezTo>
                <a:cubicBezTo>
                  <a:pt x="724351" y="483105"/>
                  <a:pt x="1113334" y="798104"/>
                  <a:pt x="1197880" y="1291829"/>
                </a:cubicBezTo>
                <a:lnTo>
                  <a:pt x="1521394" y="1291829"/>
                </a:lnTo>
                <a:lnTo>
                  <a:pt x="1521394" y="1757965"/>
                </a:lnTo>
                <a:lnTo>
                  <a:pt x="1184222" y="1757965"/>
                </a:lnTo>
                <a:cubicBezTo>
                  <a:pt x="1097432" y="2124228"/>
                  <a:pt x="820310" y="2408847"/>
                  <a:pt x="308736" y="2534502"/>
                </a:cubicBezTo>
                <a:cubicBezTo>
                  <a:pt x="315223" y="2893567"/>
                  <a:pt x="320642" y="3174628"/>
                  <a:pt x="321929" y="3191898"/>
                </a:cubicBezTo>
                <a:cubicBezTo>
                  <a:pt x="322750" y="3203120"/>
                  <a:pt x="323653" y="3213684"/>
                  <a:pt x="324502" y="3224687"/>
                </a:cubicBezTo>
                <a:cubicBezTo>
                  <a:pt x="657787" y="3357923"/>
                  <a:pt x="937427" y="3635070"/>
                  <a:pt x="1084212" y="3949687"/>
                </a:cubicBezTo>
                <a:cubicBezTo>
                  <a:pt x="1203655" y="3839003"/>
                  <a:pt x="1333471" y="3681818"/>
                  <a:pt x="1350441" y="3666217"/>
                </a:cubicBezTo>
                <a:cubicBezTo>
                  <a:pt x="1286942" y="3658034"/>
                  <a:pt x="1041597" y="3608987"/>
                  <a:pt x="1006180" y="3606250"/>
                </a:cubicBezTo>
                <a:cubicBezTo>
                  <a:pt x="1276049" y="3382693"/>
                  <a:pt x="1912813" y="2943188"/>
                  <a:pt x="1984824" y="2889297"/>
                </a:cubicBezTo>
                <a:cubicBezTo>
                  <a:pt x="2072052" y="3172794"/>
                  <a:pt x="2022978" y="3846147"/>
                  <a:pt x="1802184" y="4056046"/>
                </a:cubicBezTo>
                <a:cubicBezTo>
                  <a:pt x="1736742" y="3993342"/>
                  <a:pt x="1668618" y="3927928"/>
                  <a:pt x="1652223" y="3908851"/>
                </a:cubicBezTo>
                <a:cubicBezTo>
                  <a:pt x="1549065" y="4134734"/>
                  <a:pt x="1381588" y="4328787"/>
                  <a:pt x="1191831" y="4495223"/>
                </a:cubicBezTo>
                <a:cubicBezTo>
                  <a:pt x="1171714" y="4733641"/>
                  <a:pt x="1055063" y="4959963"/>
                  <a:pt x="809882" y="5131489"/>
                </a:cubicBezTo>
                <a:cubicBezTo>
                  <a:pt x="867715" y="5032055"/>
                  <a:pt x="896043" y="4887542"/>
                  <a:pt x="893771" y="4726033"/>
                </a:cubicBezTo>
                <a:cubicBezTo>
                  <a:pt x="493612" y="5003306"/>
                  <a:pt x="88642" y="5180100"/>
                  <a:pt x="6748" y="5289114"/>
                </a:cubicBezTo>
                <a:lnTo>
                  <a:pt x="0" y="5300898"/>
                </a:lnTo>
                <a:lnTo>
                  <a:pt x="0" y="712595"/>
                </a:lnTo>
                <a:lnTo>
                  <a:pt x="38541" y="708710"/>
                </a:lnTo>
                <a:cubicBezTo>
                  <a:pt x="134409" y="689095"/>
                  <a:pt x="206537" y="604281"/>
                  <a:pt x="206537" y="502619"/>
                </a:cubicBezTo>
                <a:cubicBezTo>
                  <a:pt x="206537" y="400982"/>
                  <a:pt x="134409" y="316150"/>
                  <a:pt x="38541" y="296530"/>
                </a:cubicBezTo>
                <a:lnTo>
                  <a:pt x="0" y="292644"/>
                </a:lnTo>
                <a:lnTo>
                  <a:pt x="0" y="0"/>
                </a:lnTo>
                <a:close/>
                <a:moveTo>
                  <a:pt x="419394" y="773635"/>
                </a:moveTo>
                <a:cubicBezTo>
                  <a:pt x="383265" y="829963"/>
                  <a:pt x="336435" y="878681"/>
                  <a:pt x="281421" y="916643"/>
                </a:cubicBezTo>
                <a:cubicBezTo>
                  <a:pt x="281531" y="937991"/>
                  <a:pt x="283802" y="1083407"/>
                  <a:pt x="287251" y="1291829"/>
                </a:cubicBezTo>
                <a:lnTo>
                  <a:pt x="809554" y="1291829"/>
                </a:lnTo>
                <a:cubicBezTo>
                  <a:pt x="773343" y="1102648"/>
                  <a:pt x="664876" y="921542"/>
                  <a:pt x="419394" y="773635"/>
                </a:cubicBezTo>
                <a:close/>
                <a:moveTo>
                  <a:pt x="295106" y="1757965"/>
                </a:moveTo>
                <a:cubicBezTo>
                  <a:pt x="297405" y="1891885"/>
                  <a:pt x="299841" y="2031581"/>
                  <a:pt x="302250" y="2169060"/>
                </a:cubicBezTo>
                <a:cubicBezTo>
                  <a:pt x="595246" y="2071076"/>
                  <a:pt x="721586" y="1905680"/>
                  <a:pt x="777120" y="1757965"/>
                </a:cubicBezTo>
                <a:lnTo>
                  <a:pt x="295106" y="1757965"/>
                </a:lnTo>
                <a:close/>
                <a:moveTo>
                  <a:pt x="384086" y="3687456"/>
                </a:moveTo>
                <a:cubicBezTo>
                  <a:pt x="453770" y="4023449"/>
                  <a:pt x="568451" y="4139962"/>
                  <a:pt x="749340" y="4116041"/>
                </a:cubicBezTo>
                <a:cubicBezTo>
                  <a:pt x="665286" y="3942023"/>
                  <a:pt x="544037" y="3787520"/>
                  <a:pt x="384086" y="3687456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2471" cap="flat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7935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SLIDE’S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3EC81-5AD8-430D-8FD1-21006496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E780-CED7-415F-BDF5-4B5F045E8CB1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</p:spTree>
    <p:extLst>
      <p:ext uri="{BB962C8B-B14F-4D97-AF65-F5344CB8AC3E}">
        <p14:creationId xmlns:p14="http://schemas.microsoft.com/office/powerpoint/2010/main" val="60904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43CEB-B1AD-4EDE-9F8F-54FA4EDEF46B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11582400" cy="370332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49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519F-1D34-453A-9D12-A881B3106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857"/>
            <a:ext cx="11582400" cy="701731"/>
          </a:xfrm>
        </p:spPr>
        <p:txBody>
          <a:bodyPr/>
          <a:lstStyle/>
          <a:p>
            <a:r>
              <a:rPr lang="en-US"/>
              <a:t>YOUR SLIDE’S 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B341-0739-4A4B-A870-F350F235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011B-E8D5-4955-BD22-DA6905A064E7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F020-DF80-4E72-992F-41D29778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Lorem ipsum dolor sit amet, consectetur adipiscing elit, sed do eiusmod tempor incididunt ut labore et dolore.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6A8F3-E230-4772-BC90-5044FB75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/>
          <a:lstStyle/>
          <a:p>
            <a:fld id="{F477D24C-55BC-4150-BC77-7526DE4131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A8CA55-E1DC-4B08-9E74-256ECBEB36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31273"/>
            <a:ext cx="11582400" cy="850392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100">
                <a:latin typeface="+mj-lt"/>
              </a:defRPr>
            </a:lvl2pPr>
            <a:lvl3pPr marL="914400" indent="0">
              <a:buNone/>
              <a:defRPr sz="2100">
                <a:latin typeface="+mj-lt"/>
              </a:defRPr>
            </a:lvl3pPr>
            <a:lvl4pPr marL="1371600" indent="0">
              <a:buNone/>
              <a:defRPr sz="2100">
                <a:latin typeface="+mj-lt"/>
              </a:defRPr>
            </a:lvl4pPr>
            <a:lvl5pPr marL="1828800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en-US"/>
              <a:t>You can put your slide’s sub-title (or strap line) over here. Make sure it’s concise and to the point. Also, do your best to not exceed two lines.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94711-1222-4A37-8026-D8C0D6ED4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87878"/>
            <a:ext cx="11582400" cy="3703320"/>
          </a:xfrm>
        </p:spPr>
        <p:txBody>
          <a:bodyPr numCol="2" spcCol="914400"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02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B2E97E-15DE-483A-BC27-7919C8F1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2857"/>
            <a:ext cx="1158240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DC98E-7479-4F84-A93B-DC74ECFC0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9" y="2085975"/>
            <a:ext cx="11582399" cy="3705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BF3AD1-F051-48A5-AB7D-BDA84812B4BB}"/>
              </a:ext>
            </a:extLst>
          </p:cNvPr>
          <p:cNvCxnSpPr/>
          <p:nvPr userDrawn="1"/>
        </p:nvCxnSpPr>
        <p:spPr>
          <a:xfrm>
            <a:off x="396691" y="957194"/>
            <a:ext cx="597962" cy="0"/>
          </a:xfrm>
          <a:prstGeom prst="line">
            <a:avLst/>
          </a:prstGeom>
          <a:ln w="76200">
            <a:solidFill>
              <a:srgbClr val="EC51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799997D-9151-4456-8CAB-50AC1F60D7A4}"/>
              </a:ext>
            </a:extLst>
          </p:cNvPr>
          <p:cNvGrpSpPr/>
          <p:nvPr userDrawn="1"/>
        </p:nvGrpSpPr>
        <p:grpSpPr>
          <a:xfrm>
            <a:off x="304801" y="6126480"/>
            <a:ext cx="11582400" cy="426715"/>
            <a:chOff x="304801" y="6126480"/>
            <a:chExt cx="11582400" cy="42671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3E2499-F978-4E01-86C9-1D087E586B53}"/>
                </a:ext>
              </a:extLst>
            </p:cNvPr>
            <p:cNvSpPr/>
            <p:nvPr userDrawn="1"/>
          </p:nvSpPr>
          <p:spPr>
            <a:xfrm>
              <a:off x="304801" y="6126480"/>
              <a:ext cx="11582400" cy="426715"/>
            </a:xfrm>
            <a:prstGeom prst="rect">
              <a:avLst/>
            </a:prstGeom>
            <a:solidFill>
              <a:srgbClr val="1A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24C7791-83CB-425B-A392-60C4676C8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0818536" y="6181797"/>
              <a:ext cx="744012" cy="31608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74664AB-B457-4A4B-8D7F-46B20E66F2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0857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B490B93-C18D-4D67-8A52-86F2EF2100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23015" y="6240625"/>
              <a:ext cx="0" cy="198425"/>
            </a:xfrm>
            <a:prstGeom prst="line">
              <a:avLst/>
            </a:prstGeom>
            <a:ln w="28575">
              <a:solidFill>
                <a:srgbClr val="EC51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EE57A-77BE-438D-9286-6127CD6E5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0" y="6157275"/>
            <a:ext cx="977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2E1B209-57AD-4A40-90F0-5E5D39489B61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BCE5C-2F54-4920-9F7A-D0ABAFE3C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320" y="6157275"/>
            <a:ext cx="7741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B5FA36-E07C-467A-96D0-EB674B669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9988" y="6170673"/>
            <a:ext cx="58698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F477D24C-55BC-4150-BC77-7526DE413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3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3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3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3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3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4128">
          <p15:clr>
            <a:srgbClr val="F26B43"/>
          </p15:clr>
        </p15:guide>
        <p15:guide id="4" orient="horz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Patrick.s.duffy@housing.ri.go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revolvingfund.org/rihrp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"/>
          <p:cNvSpPr txBox="1">
            <a:spLocks noGrp="1"/>
          </p:cNvSpPr>
          <p:nvPr>
            <p:ph type="ctrTitle"/>
          </p:nvPr>
        </p:nvSpPr>
        <p:spPr>
          <a:xfrm>
            <a:off x="622816" y="4441372"/>
            <a:ext cx="8777857" cy="86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US" sz="2800" dirty="0">
                <a:solidFill>
                  <a:srgbClr val="FFFFFF"/>
                </a:solidFill>
              </a:rPr>
              <a:t>House Commission on Housing Affordability</a:t>
            </a:r>
            <a:endParaRPr lang="en-US" sz="2800" dirty="0"/>
          </a:p>
        </p:txBody>
      </p:sp>
      <p:sp>
        <p:nvSpPr>
          <p:cNvPr id="437" name="Google Shape;437;p1"/>
          <p:cNvSpPr txBox="1">
            <a:spLocks noGrp="1"/>
          </p:cNvSpPr>
          <p:nvPr>
            <p:ph type="subTitle" idx="1"/>
          </p:nvPr>
        </p:nvSpPr>
        <p:spPr>
          <a:xfrm>
            <a:off x="622817" y="5332289"/>
            <a:ext cx="8266176" cy="7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October 17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dirty="0"/>
          </a:p>
        </p:txBody>
      </p:sp>
      <p:pic>
        <p:nvPicPr>
          <p:cNvPr id="438" name="Google Shape;438;p1" descr="A picture containing food, sitting, tabl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42" r="941"/>
          <a:stretch/>
        </p:blipFill>
        <p:spPr>
          <a:xfrm>
            <a:off x="304800" y="304799"/>
            <a:ext cx="11572875" cy="3538728"/>
          </a:xfrm>
          <a:prstGeom prst="rect">
            <a:avLst/>
          </a:prstGeom>
          <a:gradFill>
            <a:gsLst>
              <a:gs pos="0">
                <a:srgbClr val="D8D8D8"/>
              </a:gs>
              <a:gs pos="72000">
                <a:srgbClr val="B2B2B2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Stock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5543550" cy="850392"/>
          </a:xfrm>
        </p:spPr>
        <p:txBody>
          <a:bodyPr/>
          <a:lstStyle/>
          <a:p>
            <a:r>
              <a:rPr lang="en-US"/>
              <a:t>What we heard from Rhode Islanders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F25DBB-4271-9569-9CFF-27F54DE57D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1751" y="1502187"/>
            <a:ext cx="6537789" cy="124285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78.4% of survey responses agreed that Rhode Island needs more housing (13.7% not sure)</a:t>
            </a:r>
          </a:p>
          <a:p>
            <a:r>
              <a:rPr lang="en-US" dirty="0"/>
              <a:t>The housing types they want to see built are included below: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4AACE-B2EE-C9EA-2F17-9CE41E6E49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61780" y="1613364"/>
            <a:ext cx="4325420" cy="4177837"/>
          </a:xfrm>
        </p:spPr>
        <p:txBody>
          <a:bodyPr/>
          <a:lstStyle/>
          <a:p>
            <a:r>
              <a:rPr lang="en-US"/>
              <a:t>Need for more housing</a:t>
            </a:r>
          </a:p>
          <a:p>
            <a:r>
              <a:rPr lang="en-US"/>
              <a:t>Concern about lack of housing for families, workforce, and seniors</a:t>
            </a:r>
          </a:p>
          <a:p>
            <a:r>
              <a:rPr lang="en-US"/>
              <a:t>Concern about external pressures on local housing market (short term rentals, out of state sales, student housing)</a:t>
            </a:r>
          </a:p>
          <a:p>
            <a:r>
              <a:rPr lang="en-US"/>
              <a:t>Strong interest in adaptive reuse, building upon existing footprint, while preserving conservation and open space</a:t>
            </a:r>
          </a:p>
          <a:p>
            <a:r>
              <a:rPr lang="en-US"/>
              <a:t>Limited and aging infrastructure to support housing development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856069-F62A-0AD2-35ED-07BD6C9A4800}"/>
              </a:ext>
            </a:extLst>
          </p:cNvPr>
          <p:cNvSpPr txBox="1">
            <a:spLocks/>
          </p:cNvSpPr>
          <p:nvPr/>
        </p:nvSpPr>
        <p:spPr>
          <a:xfrm>
            <a:off x="7561780" y="1045847"/>
            <a:ext cx="4322372" cy="85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we heard from municipalities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4A3914-43CB-603D-76D0-90F697C96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658189"/>
              </p:ext>
            </p:extLst>
          </p:nvPr>
        </p:nvGraphicFramePr>
        <p:xfrm>
          <a:off x="339153" y="2838163"/>
          <a:ext cx="6462984" cy="2008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2057">
                  <a:extLst>
                    <a:ext uri="{9D8B030D-6E8A-4147-A177-3AD203B41FA5}">
                      <a16:colId xmlns:a16="http://schemas.microsoft.com/office/drawing/2014/main" val="156825870"/>
                    </a:ext>
                  </a:extLst>
                </a:gridCol>
                <a:gridCol w="2060927">
                  <a:extLst>
                    <a:ext uri="{9D8B030D-6E8A-4147-A177-3AD203B41FA5}">
                      <a16:colId xmlns:a16="http://schemas.microsoft.com/office/drawing/2014/main" val="144241779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Answer Choices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Preliminary Response Rate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772506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Duplexes, triple-deckers, or townhomes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58%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0512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Mill conversions, office building conversions, or other types of conversions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57%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86174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Accessible housing options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54%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31883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Single family homes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54%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446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Multi family apartment buildings (4+ apartments)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52%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2529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17E7C5-EA0A-4EA0-D13C-213F65C108B9}"/>
              </a:ext>
            </a:extLst>
          </p:cNvPr>
          <p:cNvSpPr txBox="1"/>
          <p:nvPr/>
        </p:nvSpPr>
        <p:spPr>
          <a:xfrm>
            <a:off x="513813" y="5166527"/>
            <a:ext cx="6113663" cy="669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rgbClr val="656666"/>
                </a:solidFill>
              </a:rPr>
              <a:t>“Middle income families cannot afford to live here. The town is slowly dying.” – Survey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CE075-5157-C38D-D084-CD9D468B3878}"/>
              </a:ext>
            </a:extLst>
          </p:cNvPr>
          <p:cNvSpPr txBox="1"/>
          <p:nvPr/>
        </p:nvSpPr>
        <p:spPr>
          <a:xfrm>
            <a:off x="513813" y="6170673"/>
            <a:ext cx="6639341" cy="36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n = 1,643 </a:t>
            </a:r>
          </a:p>
        </p:txBody>
      </p:sp>
    </p:spTree>
    <p:extLst>
      <p:ext uri="{BB962C8B-B14F-4D97-AF65-F5344CB8AC3E}">
        <p14:creationId xmlns:p14="http://schemas.microsoft.com/office/powerpoint/2010/main" val="225717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2AFC-5691-1E5F-E0E9-3304223B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Units Permitted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BE35-6659-B3FC-5854-4C2178B4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393B2B9-0649-30E2-E8A1-A431CC4B4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235838"/>
              </p:ext>
            </p:extLst>
          </p:nvPr>
        </p:nvGraphicFramePr>
        <p:xfrm>
          <a:off x="831669" y="1064621"/>
          <a:ext cx="10062754" cy="4595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14A571E-F674-137D-0015-A38E604B1436}"/>
              </a:ext>
            </a:extLst>
          </p:cNvPr>
          <p:cNvSpPr txBox="1"/>
          <p:nvPr/>
        </p:nvSpPr>
        <p:spPr>
          <a:xfrm>
            <a:off x="831669" y="5710116"/>
            <a:ext cx="6958149" cy="28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i="1" dirty="0">
                <a:solidFill>
                  <a:srgbClr val="656666"/>
                </a:solidFill>
              </a:rPr>
              <a:t>Source: Census Building Permit Survey – Housing Works RI</a:t>
            </a:r>
          </a:p>
        </p:txBody>
      </p:sp>
    </p:spTree>
    <p:extLst>
      <p:ext uri="{BB962C8B-B14F-4D97-AF65-F5344CB8AC3E}">
        <p14:creationId xmlns:p14="http://schemas.microsoft.com/office/powerpoint/2010/main" val="3559775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F8CA-2F35-4C51-4524-25E31211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Housing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D81A5-8EC7-F797-465A-4841A61A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F5F91D-81F1-1685-7BD6-3C6976E8DDB2}"/>
              </a:ext>
            </a:extLst>
          </p:cNvPr>
          <p:cNvSpPr txBox="1">
            <a:spLocks/>
          </p:cNvSpPr>
          <p:nvPr/>
        </p:nvSpPr>
        <p:spPr>
          <a:xfrm>
            <a:off x="239272" y="1051599"/>
            <a:ext cx="2456301" cy="505360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Average new units required annually to match household formation, unit loss, and low-population growth is between 2,224 and 3,087</a:t>
            </a:r>
          </a:p>
          <a:p>
            <a:r>
              <a:rPr lang="en-US" sz="1800"/>
              <a:t>These estimates are a guidepost that represent the floor of production needed to prevent affordability issues getting worse.</a:t>
            </a:r>
          </a:p>
          <a:p>
            <a:endParaRPr lang="en-US" sz="180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99AD1B6-BEF4-60F8-0CC3-CDD6E94A54B9}"/>
              </a:ext>
            </a:extLst>
          </p:cNvPr>
          <p:cNvGraphicFramePr/>
          <p:nvPr/>
        </p:nvGraphicFramePr>
        <p:xfrm>
          <a:off x="3287730" y="1060807"/>
          <a:ext cx="8250147" cy="473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319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893"/>
            <a:ext cx="11582400" cy="701731"/>
          </a:xfrm>
        </p:spPr>
        <p:txBody>
          <a:bodyPr/>
          <a:lstStyle/>
          <a:p>
            <a:r>
              <a:rPr lang="en-US"/>
              <a:t>Housing stock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Reasons to focus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8FBFA-61B1-D4C7-BF0F-463A44F0E8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676911"/>
            <a:ext cx="5510373" cy="37033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Housing production and preservation are essential strategies for achieving long term housing affordability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Vacancy rates in Rhode Island and growing housing prices signal a strong need for additional housing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Rhode Island’s housing production has only just begun to reach pre-Recession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6" name="Picture 5" descr="A graph of a graph of a supply line&#10;&#10;Description automatically generated with medium confidence">
            <a:extLst>
              <a:ext uri="{FF2B5EF4-FFF2-40B4-BE49-F238E27FC236}">
                <a16:creationId xmlns:a16="http://schemas.microsoft.com/office/drawing/2014/main" id="{BB4A1DA5-A479-8031-2306-5F6D860B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73" y="1528308"/>
            <a:ext cx="5765743" cy="4000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41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Affordability &amp; access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5543550" cy="850392"/>
          </a:xfrm>
        </p:spPr>
        <p:txBody>
          <a:bodyPr/>
          <a:lstStyle/>
          <a:p>
            <a:r>
              <a:rPr lang="en-US"/>
              <a:t>What we heard from Rhode Islanders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F25DBB-4271-9569-9CFF-27F54DE57D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9" y="1668854"/>
            <a:ext cx="6804917" cy="1844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In focus groups and from the resident survey, affordability is the number one concern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Renters who were not satisfied with their current living situation shared the following reasons (survey responses)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4AACE-B2EE-C9EA-2F17-9CE41E6E49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764" y="1668854"/>
            <a:ext cx="4438436" cy="4122347"/>
          </a:xfrm>
        </p:spPr>
        <p:txBody>
          <a:bodyPr/>
          <a:lstStyle/>
          <a:p>
            <a:r>
              <a:rPr lang="en-US"/>
              <a:t>Need for more housing that is affordable</a:t>
            </a:r>
          </a:p>
          <a:p>
            <a:r>
              <a:rPr lang="en-US"/>
              <a:t>Concern about children and grandchildren not being able to afford living in their community</a:t>
            </a:r>
          </a:p>
          <a:p>
            <a:r>
              <a:rPr lang="en-US"/>
              <a:t>Some communities are broadly supportive of more low-mod housing while others have other priorities</a:t>
            </a:r>
          </a:p>
          <a:p>
            <a:r>
              <a:rPr lang="en-US"/>
              <a:t>Desire to build affordable housing for seniors</a:t>
            </a:r>
          </a:p>
          <a:p>
            <a:r>
              <a:rPr lang="en-US"/>
              <a:t>Mixed reactions to the 10% rule across communities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856069-F62A-0AD2-35ED-07BD6C9A4800}"/>
              </a:ext>
            </a:extLst>
          </p:cNvPr>
          <p:cNvSpPr txBox="1">
            <a:spLocks/>
          </p:cNvSpPr>
          <p:nvPr/>
        </p:nvSpPr>
        <p:spPr>
          <a:xfrm>
            <a:off x="7448764" y="1031273"/>
            <a:ext cx="5543550" cy="85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we heard from municipalities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ACC18E-BAD3-45A4-05ED-6D221D882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300422"/>
              </p:ext>
            </p:extLst>
          </p:nvPr>
        </p:nvGraphicFramePr>
        <p:xfrm>
          <a:off x="337184" y="2839555"/>
          <a:ext cx="6740146" cy="2987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0394">
                  <a:extLst>
                    <a:ext uri="{9D8B030D-6E8A-4147-A177-3AD203B41FA5}">
                      <a16:colId xmlns:a16="http://schemas.microsoft.com/office/drawing/2014/main" val="1730225968"/>
                    </a:ext>
                  </a:extLst>
                </a:gridCol>
                <a:gridCol w="1489752">
                  <a:extLst>
                    <a:ext uri="{9D8B030D-6E8A-4147-A177-3AD203B41FA5}">
                      <a16:colId xmlns:a16="http://schemas.microsoft.com/office/drawing/2014/main" val="13969811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Why are you not satisfied with your apartment?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Preliminary Response Rate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5032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It’s too expensive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46.6%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13323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It doesn’t fit me or my family’s needs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31.3%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60627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My rental unit is in poor condition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30%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5946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Bad/rude/loud neighbors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21%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7915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My landlord won’t respond to my concerns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17%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24983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Crime in the neighborhood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12%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1189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It isn’t close enough to my family, friends, or employment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10%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5500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Cost of home repair/maintenance is too expensive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6%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36887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My home isn’t physically accessible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5%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53012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It isn’t close to transit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5%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5997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7F7E9AA-67C7-41F9-441D-04777F0D61DC}"/>
              </a:ext>
            </a:extLst>
          </p:cNvPr>
          <p:cNvSpPr txBox="1"/>
          <p:nvPr/>
        </p:nvSpPr>
        <p:spPr>
          <a:xfrm>
            <a:off x="513813" y="6170673"/>
            <a:ext cx="6639341" cy="36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n = 249 </a:t>
            </a:r>
          </a:p>
        </p:txBody>
      </p:sp>
    </p:spTree>
    <p:extLst>
      <p:ext uri="{BB962C8B-B14F-4D97-AF65-F5344CB8AC3E}">
        <p14:creationId xmlns:p14="http://schemas.microsoft.com/office/powerpoint/2010/main" val="3567764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268E-F159-CFE8-B25E-2DE14271D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Affordability &amp;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188C8-F2A8-4B49-E3AC-FB8627839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AF881A-C1A0-D710-39E3-E2A2B8851964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163249"/>
          <a:ext cx="4989830" cy="1910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860">
                  <a:extLst>
                    <a:ext uri="{9D8B030D-6E8A-4147-A177-3AD203B41FA5}">
                      <a16:colId xmlns:a16="http://schemas.microsoft.com/office/drawing/2014/main" val="3674543652"/>
                    </a:ext>
                  </a:extLst>
                </a:gridCol>
                <a:gridCol w="993140">
                  <a:extLst>
                    <a:ext uri="{9D8B030D-6E8A-4147-A177-3AD203B41FA5}">
                      <a16:colId xmlns:a16="http://schemas.microsoft.com/office/drawing/2014/main" val="1715038926"/>
                    </a:ext>
                  </a:extLst>
                </a:gridCol>
                <a:gridCol w="1202690">
                  <a:extLst>
                    <a:ext uri="{9D8B030D-6E8A-4147-A177-3AD203B41FA5}">
                      <a16:colId xmlns:a16="http://schemas.microsoft.com/office/drawing/2014/main" val="1460911733"/>
                    </a:ext>
                  </a:extLst>
                </a:gridCol>
                <a:gridCol w="993140">
                  <a:extLst>
                    <a:ext uri="{9D8B030D-6E8A-4147-A177-3AD203B41FA5}">
                      <a16:colId xmlns:a16="http://schemas.microsoft.com/office/drawing/2014/main" val="381431841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Rental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Ownership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Total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566834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0%-30% AMI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294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116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411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35817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30% - 60% AMI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255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251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507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95158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60% - 80% AMI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93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130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224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79534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80% - 120% AMI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171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379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551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8247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120% + AMI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181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866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1,047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62319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+mn-lt"/>
                        </a:rPr>
                        <a:t>Total</a:t>
                      </a:r>
                      <a:endPara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+mn-lt"/>
                        </a:rPr>
                        <a:t>995</a:t>
                      </a:r>
                      <a:endParaRPr lang="en-US" sz="18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+mn-lt"/>
                        </a:rPr>
                        <a:t>1,744</a:t>
                      </a:r>
                      <a:endParaRPr lang="en-US" sz="18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  <a:latin typeface="+mn-lt"/>
                        </a:rPr>
                        <a:t>2,739</a:t>
                      </a:r>
                      <a:endParaRPr lang="en-US" sz="1800" b="1" kern="1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25621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F21BBA0-F8B0-9056-7875-7E8B8C556DFE}"/>
              </a:ext>
            </a:extLst>
          </p:cNvPr>
          <p:cNvSpPr txBox="1"/>
          <p:nvPr/>
        </p:nvSpPr>
        <p:spPr>
          <a:xfrm>
            <a:off x="304801" y="1303243"/>
            <a:ext cx="4989830" cy="7417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>
                <a:solidFill>
                  <a:srgbClr val="656666"/>
                </a:solidFill>
              </a:rPr>
              <a:t>Estimated average annual net new households added through 2030, by Tenure and AMI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F52F1A-D18D-1C78-092B-EF3F76CDDD25}"/>
              </a:ext>
            </a:extLst>
          </p:cNvPr>
          <p:cNvSpPr txBox="1"/>
          <p:nvPr/>
        </p:nvSpPr>
        <p:spPr>
          <a:xfrm>
            <a:off x="5811533" y="839632"/>
            <a:ext cx="557284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0">
              <a:defRPr sz="144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New Low-Mod Units Granted COs 2017 - 2023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92D4D-EBE6-960D-DF25-AFC664BE297E}"/>
              </a:ext>
            </a:extLst>
          </p:cNvPr>
          <p:cNvSpPr txBox="1"/>
          <p:nvPr/>
        </p:nvSpPr>
        <p:spPr>
          <a:xfrm>
            <a:off x="5695517" y="534165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37160">
              <a:spcBef>
                <a:spcPts val="30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Source: Low-Mod Chart, Housing Works RI, </a:t>
            </a:r>
            <a:r>
              <a:rPr lang="en-US" sz="110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RIHousing</a:t>
            </a:r>
            <a:endParaRPr lang="en-US" sz="4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4B4C7-68AE-6C53-49BF-03D0490F54DF}"/>
              </a:ext>
            </a:extLst>
          </p:cNvPr>
          <p:cNvSpPr txBox="1"/>
          <p:nvPr/>
        </p:nvSpPr>
        <p:spPr>
          <a:xfrm>
            <a:off x="304800" y="4192231"/>
            <a:ext cx="49898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37160">
              <a:spcBef>
                <a:spcPts val="30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Source: Root Policy Research, S&amp;P Global Market Intelligence, ACS 2022 1-year estimates, U.S. Census 2023 National Population Projections, 2010 and 2020 Decennial Census, HUD 2017 Components of Inventory Change Report, HUD 2022 Statewide Income Limits</a:t>
            </a:r>
            <a:endParaRPr lang="en-US" sz="4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E58FCC4-ACE1-1477-1AF4-7982128E29FF}"/>
              </a:ext>
            </a:extLst>
          </p:cNvPr>
          <p:cNvGraphicFramePr>
            <a:graphicFrameLocks/>
          </p:cNvGraphicFramePr>
          <p:nvPr/>
        </p:nvGraphicFramePr>
        <p:xfrm>
          <a:off x="5557260" y="1348107"/>
          <a:ext cx="6096000" cy="3774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104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Affordability &amp; access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Reasons to focus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8FBFA-61B1-D4C7-BF0F-463A44F0E8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9228" y="1593008"/>
            <a:ext cx="5194868" cy="37033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More than one-third of Rhode Islanders are housing cost burdened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The growth of wages have not kept up with the increased in home sale prices and 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A lack of affordable housing will price out Rhode Islanders and impede community and economic development</a:t>
            </a:r>
          </a:p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59C7D-33F6-49FF-F1C8-A1409F8F8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1577340"/>
            <a:ext cx="5194868" cy="3703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E5D4D5-600A-84B4-3362-8776C458A377}"/>
              </a:ext>
            </a:extLst>
          </p:cNvPr>
          <p:cNvSpPr txBox="1">
            <a:spLocks/>
          </p:cNvSpPr>
          <p:nvPr/>
        </p:nvSpPr>
        <p:spPr>
          <a:xfrm>
            <a:off x="6360160" y="1079803"/>
            <a:ext cx="5452612" cy="85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Housing costs are rising much faster than incomes</a:t>
            </a:r>
          </a:p>
        </p:txBody>
      </p:sp>
    </p:spTree>
    <p:extLst>
      <p:ext uri="{BB962C8B-B14F-4D97-AF65-F5344CB8AC3E}">
        <p14:creationId xmlns:p14="http://schemas.microsoft.com/office/powerpoint/2010/main" val="1510416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Homeownership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5543550" cy="850392"/>
          </a:xfrm>
        </p:spPr>
        <p:txBody>
          <a:bodyPr/>
          <a:lstStyle/>
          <a:p>
            <a:r>
              <a:rPr lang="en-US"/>
              <a:t>What we heard from Rhode Islanders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F25DBB-4271-9569-9CFF-27F54DE57D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613154"/>
            <a:ext cx="6948755" cy="850392"/>
          </a:xfrm>
        </p:spPr>
        <p:txBody>
          <a:bodyPr/>
          <a:lstStyle/>
          <a:p>
            <a:r>
              <a:rPr lang="en-US" dirty="0"/>
              <a:t>41% of renter households said they would like to buy a home but currently cannot (reasons below)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4AACE-B2EE-C9EA-2F17-9CE41E6E49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0923" y="1613154"/>
            <a:ext cx="4243228" cy="3705226"/>
          </a:xfrm>
        </p:spPr>
        <p:txBody>
          <a:bodyPr/>
          <a:lstStyle/>
          <a:p>
            <a:r>
              <a:rPr lang="en-US"/>
              <a:t>Homeownership units are not coming online because options for seniors to downsize are unavailable</a:t>
            </a:r>
          </a:p>
          <a:p>
            <a:r>
              <a:rPr lang="en-US"/>
              <a:t>Short term rentals and second homes are reducing available housing stock</a:t>
            </a:r>
          </a:p>
          <a:p>
            <a:r>
              <a:rPr lang="en-US"/>
              <a:t>Affordable starter homes are not being built, homeownership options are out of current residents’ price range</a:t>
            </a:r>
          </a:p>
          <a:p>
            <a:r>
              <a:rPr lang="en-US"/>
              <a:t>Concern about younger generation</a:t>
            </a:r>
          </a:p>
          <a:p>
            <a:r>
              <a:rPr lang="en-US"/>
              <a:t>Focus on communities with low homeownership rates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856069-F62A-0AD2-35ED-07BD6C9A4800}"/>
              </a:ext>
            </a:extLst>
          </p:cNvPr>
          <p:cNvSpPr txBox="1">
            <a:spLocks/>
          </p:cNvSpPr>
          <p:nvPr/>
        </p:nvSpPr>
        <p:spPr>
          <a:xfrm>
            <a:off x="7643972" y="1045847"/>
            <a:ext cx="4240179" cy="85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we heard from municipalities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88487B-833B-3C8D-2757-F072394EC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124718"/>
              </p:ext>
            </p:extLst>
          </p:nvPr>
        </p:nvGraphicFramePr>
        <p:xfrm>
          <a:off x="395656" y="2463546"/>
          <a:ext cx="7053108" cy="3287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889">
                  <a:extLst>
                    <a:ext uri="{9D8B030D-6E8A-4147-A177-3AD203B41FA5}">
                      <a16:colId xmlns:a16="http://schemas.microsoft.com/office/drawing/2014/main" val="3234822054"/>
                    </a:ext>
                  </a:extLst>
                </a:gridCol>
                <a:gridCol w="1582219">
                  <a:extLst>
                    <a:ext uri="{9D8B030D-6E8A-4147-A177-3AD203B41FA5}">
                      <a16:colId xmlns:a16="http://schemas.microsoft.com/office/drawing/2014/main" val="362565910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Answer Choices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Preliminary Response Rate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87954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 cannot find any homes in my target price range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75%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0579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Interest rates are too high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58%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98933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 need a mortgage but available homes in my price range are sold to people who pay cash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50%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78934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I cannot find any suitable homes in the area where I want to live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48%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0520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 can afford the monthly expenses (mortgage, utilities, etc.) but not the down payment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43%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66703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My credit history would keep me from getting approved for a mortgage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21%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40502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I’m not interested in buying a home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3%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52679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2FF5A36-5A84-7273-63EB-600668991852}"/>
              </a:ext>
            </a:extLst>
          </p:cNvPr>
          <p:cNvSpPr txBox="1"/>
          <p:nvPr/>
        </p:nvSpPr>
        <p:spPr>
          <a:xfrm>
            <a:off x="513813" y="6170673"/>
            <a:ext cx="6639341" cy="36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n =482</a:t>
            </a:r>
          </a:p>
        </p:txBody>
      </p:sp>
    </p:spTree>
    <p:extLst>
      <p:ext uri="{BB962C8B-B14F-4D97-AF65-F5344CB8AC3E}">
        <p14:creationId xmlns:p14="http://schemas.microsoft.com/office/powerpoint/2010/main" val="199020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0294-A542-9175-40C1-C1C9E76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Homeownership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B612-CA49-F8AB-659F-9D8BB701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7D24C-55BC-4150-BC77-7526DE4131D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E4D51B-D602-23F5-41A6-64AF64601400}"/>
              </a:ext>
            </a:extLst>
          </p:cNvPr>
          <p:cNvGraphicFramePr/>
          <p:nvPr/>
        </p:nvGraphicFramePr>
        <p:xfrm>
          <a:off x="6883153" y="1468418"/>
          <a:ext cx="5004047" cy="392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084FB60-8387-9109-5438-97476E3A23E4}"/>
              </a:ext>
            </a:extLst>
          </p:cNvPr>
          <p:cNvGraphicFramePr>
            <a:graphicFrameLocks/>
          </p:cNvGraphicFramePr>
          <p:nvPr/>
        </p:nvGraphicFramePr>
        <p:xfrm>
          <a:off x="468129" y="886968"/>
          <a:ext cx="6415024" cy="254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E72D05-FC84-EF21-D5E7-35447A563E56}"/>
              </a:ext>
            </a:extLst>
          </p:cNvPr>
          <p:cNvGraphicFramePr>
            <a:graphicFrameLocks/>
          </p:cNvGraphicFramePr>
          <p:nvPr/>
        </p:nvGraphicFramePr>
        <p:xfrm>
          <a:off x="468129" y="3630168"/>
          <a:ext cx="6415024" cy="254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6ABC1C-D11C-5F7D-E793-3B9AAA963935}"/>
              </a:ext>
            </a:extLst>
          </p:cNvPr>
          <p:cNvSpPr txBox="1"/>
          <p:nvPr/>
        </p:nvSpPr>
        <p:spPr>
          <a:xfrm>
            <a:off x="304800" y="3428999"/>
            <a:ext cx="21079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37160">
              <a:spcBef>
                <a:spcPts val="30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Source: Zillow Housing Data</a:t>
            </a:r>
            <a:endParaRPr lang="en-US" sz="4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FD22B-5252-73E7-ADA1-A4CBB0E2F777}"/>
              </a:ext>
            </a:extLst>
          </p:cNvPr>
          <p:cNvSpPr txBox="1"/>
          <p:nvPr/>
        </p:nvSpPr>
        <p:spPr>
          <a:xfrm>
            <a:off x="6883153" y="5459944"/>
            <a:ext cx="21079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37160">
              <a:spcBef>
                <a:spcPts val="30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Source: HMDA Data</a:t>
            </a:r>
            <a:endParaRPr lang="en-US" sz="4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46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Homeownership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Reasons to focus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8FBFA-61B1-D4C7-BF0F-463A44F0E8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684962"/>
            <a:ext cx="5099407" cy="41062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Homeownership offers stability, flexibility, and autonomy to individuals and families. These have meaningful impact on community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Homeownership is a wealth building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The racial and ethnic homeownership gap in Rhode Island are in part due to current and historical discrimination and effects of redlining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78DBD6F-BEE8-5F56-4AA6-0B41D25434CC}"/>
              </a:ext>
            </a:extLst>
          </p:cNvPr>
          <p:cNvGraphicFramePr/>
          <p:nvPr/>
        </p:nvGraphicFramePr>
        <p:xfrm>
          <a:off x="5869470" y="874588"/>
          <a:ext cx="5483474" cy="4686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086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9BD1-444E-9304-8210-BD217195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Housing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C2168-A1BC-8504-1B4C-D7B1854CB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07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Homelessness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5543550" cy="850392"/>
          </a:xfrm>
        </p:spPr>
        <p:txBody>
          <a:bodyPr/>
          <a:lstStyle/>
          <a:p>
            <a:r>
              <a:rPr lang="en-US"/>
              <a:t>What we heard from Rhode Islanders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F25DBB-4271-9569-9CFF-27F54DE57D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Homelessness is a deeply concerning humanitarian and public health issue</a:t>
            </a:r>
          </a:p>
          <a:p>
            <a:r>
              <a:rPr lang="en-US"/>
              <a:t>Resident survey responses shared concerns about homelessness in their community and about their own experiences with homelessness</a:t>
            </a:r>
          </a:p>
          <a:p>
            <a:r>
              <a:rPr lang="en-US"/>
              <a:t>Affordability challenges due to changes in work, loss of income, and rising rents were cited as primary reasons for homelessness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4AACE-B2EE-C9EA-2F17-9CE41E6E49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Homelessness is a growing concern in some communities</a:t>
            </a:r>
          </a:p>
          <a:p>
            <a:r>
              <a:rPr lang="en-US"/>
              <a:t>Other communities are unaware of local homelessness </a:t>
            </a:r>
          </a:p>
          <a:p>
            <a:r>
              <a:rPr lang="en-US"/>
              <a:t>Need for state support for long term solutions as well as short term supports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856069-F62A-0AD2-35ED-07BD6C9A4800}"/>
              </a:ext>
            </a:extLst>
          </p:cNvPr>
          <p:cNvSpPr txBox="1">
            <a:spLocks/>
          </p:cNvSpPr>
          <p:nvPr/>
        </p:nvSpPr>
        <p:spPr>
          <a:xfrm>
            <a:off x="6340602" y="1045847"/>
            <a:ext cx="5543550" cy="85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1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we heard from municipalities</a:t>
            </a:r>
          </a:p>
        </p:txBody>
      </p:sp>
    </p:spTree>
    <p:extLst>
      <p:ext uri="{BB962C8B-B14F-4D97-AF65-F5344CB8AC3E}">
        <p14:creationId xmlns:p14="http://schemas.microsoft.com/office/powerpoint/2010/main" val="289698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1AC6-BB88-8B5D-CB9A-079F6140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Homelessness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54269-8ED7-61D4-5FDF-6E0A9DEA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F2EAA1-E9E9-68DA-4E5D-C369B3245F3F}"/>
              </a:ext>
            </a:extLst>
          </p:cNvPr>
          <p:cNvGraphicFramePr/>
          <p:nvPr/>
        </p:nvGraphicFramePr>
        <p:xfrm>
          <a:off x="383219" y="1222898"/>
          <a:ext cx="5075471" cy="4559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2491632-1D18-0AE6-394F-F58FC768D6F3}"/>
              </a:ext>
            </a:extLst>
          </p:cNvPr>
          <p:cNvGraphicFramePr/>
          <p:nvPr/>
        </p:nvGraphicFramePr>
        <p:xfrm>
          <a:off x="6165273" y="1222899"/>
          <a:ext cx="5491018" cy="455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FAAFCD-2396-BEA0-B487-983759877144}"/>
              </a:ext>
            </a:extLst>
          </p:cNvPr>
          <p:cNvSpPr txBox="1"/>
          <p:nvPr/>
        </p:nvSpPr>
        <p:spPr>
          <a:xfrm>
            <a:off x="477810" y="573928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37160">
              <a:spcBef>
                <a:spcPts val="30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Source: HUD Housing Inventory Count</a:t>
            </a:r>
            <a:endParaRPr lang="en-US" sz="4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14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574A-AF27-40BA-27C4-6E6329E9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Homelessness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5F634-9300-D623-06B2-ED2DACEA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A19D3-A9D4-1E4C-A4C2-5C50C2110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Reasons to focus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8FBFA-61B1-D4C7-BF0F-463A44F0E8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577340"/>
            <a:ext cx="5288132" cy="37033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Since the onset of the COVID-19 pandemic, homelessness (particularly unsheltered homelessness) is growing in Rhode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Homelessness has serious impacts on individual’s health and community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Research demonstrates that rental vacancy rates are strongly associated with homelessness, indicating that increased production helps reduce homelessness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B27084-6725-6073-75C2-9F3080AF5070}"/>
              </a:ext>
            </a:extLst>
          </p:cNvPr>
          <p:cNvGraphicFramePr>
            <a:graphicFrameLocks/>
          </p:cNvGraphicFramePr>
          <p:nvPr/>
        </p:nvGraphicFramePr>
        <p:xfrm>
          <a:off x="5921406" y="1254063"/>
          <a:ext cx="5575177" cy="413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B6ACCF5-48A7-F707-8BED-D9125B56AAF2}"/>
              </a:ext>
            </a:extLst>
          </p:cNvPr>
          <p:cNvSpPr txBox="1"/>
          <p:nvPr/>
        </p:nvSpPr>
        <p:spPr>
          <a:xfrm>
            <a:off x="477810" y="573928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37160">
              <a:spcBef>
                <a:spcPts val="30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Source: HUD Point in Time Count</a:t>
            </a:r>
            <a:endParaRPr lang="en-US" sz="4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90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07559D-689A-4EA1-43DC-6B7DAF1F940D}"/>
              </a:ext>
            </a:extLst>
          </p:cNvPr>
          <p:cNvSpPr/>
          <p:nvPr/>
        </p:nvSpPr>
        <p:spPr>
          <a:xfrm>
            <a:off x="5701056" y="692503"/>
            <a:ext cx="6286029" cy="528003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EB18C-96BE-5BB1-7A64-D97D4E6F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85" y="160135"/>
            <a:ext cx="11582400" cy="701731"/>
          </a:xfrm>
        </p:spPr>
        <p:txBody>
          <a:bodyPr/>
          <a:lstStyle/>
          <a:p>
            <a:r>
              <a:rPr lang="en-US" dirty="0"/>
              <a:t>Feedback from Advisory Group Meeting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DF8E-2D52-910E-0DB6-964ED1BC0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3703"/>
            <a:ext cx="4950372" cy="4249783"/>
          </a:xfrm>
        </p:spPr>
        <p:txBody>
          <a:bodyPr/>
          <a:lstStyle/>
          <a:p>
            <a:r>
              <a:rPr lang="en-US" sz="1600" dirty="0"/>
              <a:t>Draft vision presented – Produce and preserve housing to meet the needs of all Rhode Islanders</a:t>
            </a:r>
          </a:p>
          <a:p>
            <a:pPr lvl="1"/>
            <a:r>
              <a:rPr lang="en-US" b="1" dirty="0"/>
              <a:t>Updated draft vision </a:t>
            </a:r>
            <a:r>
              <a:rPr lang="en-US" dirty="0"/>
              <a:t>– Produce and preserve housing to meet and respond to the needs of all Rhode Islanders; with a focus on creating a diversity of housing options, affordability, and accessibility. </a:t>
            </a:r>
          </a:p>
          <a:p>
            <a:r>
              <a:rPr lang="en-US" dirty="0"/>
              <a:t>Particular focus on increasing housing production and recommendation to call out preservation more explicitly in goal development (see figure)</a:t>
            </a:r>
          </a:p>
          <a:p>
            <a:r>
              <a:rPr lang="en-US" dirty="0"/>
              <a:t>Additional feedback on what success and progress look like under each priority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40273-F86C-64E6-59D3-348B9AEA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025A76-E7E9-45D3-1AE1-6A5356BE5D75}"/>
              </a:ext>
            </a:extLst>
          </p:cNvPr>
          <p:cNvSpPr/>
          <p:nvPr/>
        </p:nvSpPr>
        <p:spPr>
          <a:xfrm>
            <a:off x="5927882" y="997026"/>
            <a:ext cx="5832376" cy="369378"/>
          </a:xfrm>
          <a:prstGeom prst="roundRect">
            <a:avLst/>
          </a:prstGeom>
          <a:solidFill>
            <a:srgbClr val="1E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/>
              <a:t>Top Priority</a:t>
            </a:r>
            <a:r>
              <a:rPr lang="en-US"/>
              <a:t>: Increasing Housing Production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4E6EBE-AD9A-5EFC-D4B9-D67E68202097}"/>
              </a:ext>
            </a:extLst>
          </p:cNvPr>
          <p:cNvSpPr/>
          <p:nvPr/>
        </p:nvSpPr>
        <p:spPr>
          <a:xfrm>
            <a:off x="6043550" y="1892394"/>
            <a:ext cx="2133600" cy="3693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Affordability &amp; Access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7E2DDD-7281-640E-5CD6-DDD2A06DABB3}"/>
              </a:ext>
            </a:extLst>
          </p:cNvPr>
          <p:cNvSpPr/>
          <p:nvPr/>
        </p:nvSpPr>
        <p:spPr>
          <a:xfrm>
            <a:off x="6043550" y="2358165"/>
            <a:ext cx="2133600" cy="3693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Homeownership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91DC01-2E42-8935-9392-72E07B873253}"/>
              </a:ext>
            </a:extLst>
          </p:cNvPr>
          <p:cNvSpPr/>
          <p:nvPr/>
        </p:nvSpPr>
        <p:spPr>
          <a:xfrm>
            <a:off x="6043550" y="2805177"/>
            <a:ext cx="2133600" cy="3693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Homelessness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4FDDA-A409-84B7-8400-82F937858D48}"/>
              </a:ext>
            </a:extLst>
          </p:cNvPr>
          <p:cNvSpPr/>
          <p:nvPr/>
        </p:nvSpPr>
        <p:spPr>
          <a:xfrm>
            <a:off x="8315762" y="1420217"/>
            <a:ext cx="1581830" cy="403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Production</a:t>
            </a:r>
            <a:endParaRPr lang="en-US" sz="1600" b="1" strike="sngStrike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7DB15F-EA40-74C2-3BFE-AA83BFC226F8}"/>
              </a:ext>
            </a:extLst>
          </p:cNvPr>
          <p:cNvSpPr/>
          <p:nvPr/>
        </p:nvSpPr>
        <p:spPr>
          <a:xfrm>
            <a:off x="10019206" y="1420217"/>
            <a:ext cx="1581830" cy="403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solidFill>
                  <a:schemeClr val="tx1"/>
                </a:solidFill>
              </a:rPr>
              <a:t>Preservation</a:t>
            </a:r>
            <a:endParaRPr lang="en-US" sz="1600" b="1" strike="sngStrike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9E395-7A92-A338-09D1-D29B2237BFD9}"/>
              </a:ext>
            </a:extLst>
          </p:cNvPr>
          <p:cNvSpPr/>
          <p:nvPr/>
        </p:nvSpPr>
        <p:spPr>
          <a:xfrm>
            <a:off x="8315762" y="1892394"/>
            <a:ext cx="1581830" cy="369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20E12-5472-5E09-C5D2-9FA6026DA06B}"/>
              </a:ext>
            </a:extLst>
          </p:cNvPr>
          <p:cNvSpPr/>
          <p:nvPr/>
        </p:nvSpPr>
        <p:spPr>
          <a:xfrm>
            <a:off x="8315762" y="2358165"/>
            <a:ext cx="1581830" cy="369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30C03-352A-A8B2-ECAC-0FD4FDA48A79}"/>
              </a:ext>
            </a:extLst>
          </p:cNvPr>
          <p:cNvSpPr/>
          <p:nvPr/>
        </p:nvSpPr>
        <p:spPr>
          <a:xfrm>
            <a:off x="8315762" y="2805177"/>
            <a:ext cx="1581830" cy="369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C96892-5A7F-8B14-3AD0-BA44786BA738}"/>
              </a:ext>
            </a:extLst>
          </p:cNvPr>
          <p:cNvSpPr/>
          <p:nvPr/>
        </p:nvSpPr>
        <p:spPr>
          <a:xfrm>
            <a:off x="10019206" y="1892394"/>
            <a:ext cx="1581830" cy="3693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E603F7-8FED-9912-B5B3-E814F354A7DB}"/>
              </a:ext>
            </a:extLst>
          </p:cNvPr>
          <p:cNvSpPr/>
          <p:nvPr/>
        </p:nvSpPr>
        <p:spPr>
          <a:xfrm>
            <a:off x="10019206" y="2358165"/>
            <a:ext cx="1581830" cy="3693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FD34EA-3225-B14E-13F6-2D63A4D2ED76}"/>
              </a:ext>
            </a:extLst>
          </p:cNvPr>
          <p:cNvSpPr/>
          <p:nvPr/>
        </p:nvSpPr>
        <p:spPr>
          <a:xfrm>
            <a:off x="10019206" y="2805177"/>
            <a:ext cx="1581830" cy="3693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8BA6B7-10F3-67C6-DFEF-22AD99A8513A}"/>
              </a:ext>
            </a:extLst>
          </p:cNvPr>
          <p:cNvSpPr/>
          <p:nvPr/>
        </p:nvSpPr>
        <p:spPr>
          <a:xfrm>
            <a:off x="6026552" y="1437154"/>
            <a:ext cx="2167597" cy="3693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Additional Priorities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C7C910-A398-99A2-D543-83AB6952D473}"/>
              </a:ext>
            </a:extLst>
          </p:cNvPr>
          <p:cNvSpPr/>
          <p:nvPr/>
        </p:nvSpPr>
        <p:spPr>
          <a:xfrm>
            <a:off x="5927882" y="4783575"/>
            <a:ext cx="5832376" cy="6277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Values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F73DE22-D072-BC79-3E93-6EBF83B0FEE5}"/>
              </a:ext>
            </a:extLst>
          </p:cNvPr>
          <p:cNvSpPr/>
          <p:nvPr/>
        </p:nvSpPr>
        <p:spPr>
          <a:xfrm>
            <a:off x="6132074" y="3197400"/>
            <a:ext cx="5454879" cy="536963"/>
          </a:xfrm>
          <a:prstGeom prst="rightArrow">
            <a:avLst/>
          </a:prstGeom>
          <a:solidFill>
            <a:srgbClr val="1E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Improving education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D964EF4-F794-BC3C-1BD8-2E0EC1642418}"/>
              </a:ext>
            </a:extLst>
          </p:cNvPr>
          <p:cNvSpPr/>
          <p:nvPr/>
        </p:nvSpPr>
        <p:spPr>
          <a:xfrm>
            <a:off x="6132074" y="3547137"/>
            <a:ext cx="5454879" cy="536963"/>
          </a:xfrm>
          <a:prstGeom prst="rightArrow">
            <a:avLst/>
          </a:prstGeom>
          <a:solidFill>
            <a:srgbClr val="1E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Enhancing public health and wellness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ABF7835-AF8C-1FDC-DE74-632B483CF828}"/>
              </a:ext>
            </a:extLst>
          </p:cNvPr>
          <p:cNvSpPr/>
          <p:nvPr/>
        </p:nvSpPr>
        <p:spPr>
          <a:xfrm>
            <a:off x="6132074" y="3896874"/>
            <a:ext cx="5454879" cy="536963"/>
          </a:xfrm>
          <a:prstGeom prst="rightArrow">
            <a:avLst/>
          </a:prstGeom>
          <a:solidFill>
            <a:srgbClr val="1E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Driving economic growth and the Rhode to Prosperity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3E1C687-77C9-4F00-D6C6-4A1F5CB18B1F}"/>
              </a:ext>
            </a:extLst>
          </p:cNvPr>
          <p:cNvSpPr/>
          <p:nvPr/>
        </p:nvSpPr>
        <p:spPr>
          <a:xfrm>
            <a:off x="6132074" y="4246612"/>
            <a:ext cx="5454879" cy="536963"/>
          </a:xfrm>
          <a:prstGeom prst="rightArrow">
            <a:avLst/>
          </a:prstGeom>
          <a:solidFill>
            <a:srgbClr val="1E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Addressing climate change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085033-645E-DFAE-4F14-830B99B175A4}"/>
              </a:ext>
            </a:extLst>
          </p:cNvPr>
          <p:cNvSpPr txBox="1"/>
          <p:nvPr/>
        </p:nvSpPr>
        <p:spPr>
          <a:xfrm>
            <a:off x="6132074" y="3492873"/>
            <a:ext cx="1241000" cy="9723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i="1" dirty="0">
                <a:solidFill>
                  <a:schemeClr val="bg1"/>
                </a:solidFill>
              </a:rPr>
              <a:t>2030</a:t>
            </a:r>
            <a:r>
              <a:rPr lang="en-US" sz="1600" dirty="0">
                <a:solidFill>
                  <a:schemeClr val="bg1"/>
                </a:solidFill>
              </a:rPr>
              <a:t> cross cutting priorities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0F8F7-842B-D7A5-599E-6D2F78493204}"/>
              </a:ext>
            </a:extLst>
          </p:cNvPr>
          <p:cNvSpPr txBox="1"/>
          <p:nvPr/>
        </p:nvSpPr>
        <p:spPr>
          <a:xfrm>
            <a:off x="7110350" y="4791197"/>
            <a:ext cx="12410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656666"/>
                </a:solidFill>
              </a:rPr>
              <a:t>Transparency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8915BB-4BFF-C2A1-0128-8B30E7D9F700}"/>
              </a:ext>
            </a:extLst>
          </p:cNvPr>
          <p:cNvSpPr txBox="1"/>
          <p:nvPr/>
        </p:nvSpPr>
        <p:spPr>
          <a:xfrm>
            <a:off x="7636091" y="5031431"/>
            <a:ext cx="12410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656666"/>
                </a:solidFill>
              </a:rPr>
              <a:t>Partnership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9C9C09-99A0-1E6C-C59F-BAF617F51379}"/>
              </a:ext>
            </a:extLst>
          </p:cNvPr>
          <p:cNvSpPr txBox="1"/>
          <p:nvPr/>
        </p:nvSpPr>
        <p:spPr>
          <a:xfrm>
            <a:off x="8608899" y="4791197"/>
            <a:ext cx="12410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656666"/>
                </a:solidFill>
              </a:rPr>
              <a:t>Equity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994D49-61FF-E0B7-CE94-AB7F565AF5B5}"/>
              </a:ext>
            </a:extLst>
          </p:cNvPr>
          <p:cNvSpPr txBox="1"/>
          <p:nvPr/>
        </p:nvSpPr>
        <p:spPr>
          <a:xfrm>
            <a:off x="9360907" y="5031431"/>
            <a:ext cx="12410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656666"/>
                </a:solidFill>
              </a:rPr>
              <a:t>Accountability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496460-8BC1-81F2-AD70-F3EA373DED6F}"/>
              </a:ext>
            </a:extLst>
          </p:cNvPr>
          <p:cNvSpPr txBox="1"/>
          <p:nvPr/>
        </p:nvSpPr>
        <p:spPr>
          <a:xfrm>
            <a:off x="10107447" y="4791197"/>
            <a:ext cx="1241000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656666"/>
                </a:solidFill>
              </a:rPr>
              <a:t>Collaboration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9698E4A-B401-58E1-BA4F-CDEC2A76FB45}"/>
              </a:ext>
            </a:extLst>
          </p:cNvPr>
          <p:cNvSpPr/>
          <p:nvPr/>
        </p:nvSpPr>
        <p:spPr>
          <a:xfrm>
            <a:off x="6419174" y="5520586"/>
            <a:ext cx="4849793" cy="33317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07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FECD-ECAA-7561-2F2D-EFC0A8F5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BACD3-8A12-D6EA-6632-D0FBCD741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384663"/>
            <a:ext cx="11582399" cy="44065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/>
              <a:t>Upcoming dates</a:t>
            </a:r>
          </a:p>
          <a:p>
            <a:pPr lvl="1">
              <a:lnSpc>
                <a:spcPct val="100000"/>
              </a:lnSpc>
            </a:pPr>
            <a:r>
              <a:rPr lang="en-US" sz="2000" i="1" dirty="0"/>
              <a:t>Presentation at State Planning Council </a:t>
            </a:r>
            <a:r>
              <a:rPr lang="en-US" sz="2000" dirty="0"/>
              <a:t>– November 14</a:t>
            </a:r>
            <a:r>
              <a:rPr lang="en-US" sz="2000" baseline="30000" dirty="0"/>
              <a:t>th</a:t>
            </a:r>
            <a:r>
              <a:rPr lang="en-US" sz="2000" dirty="0"/>
              <a:t> (meeting runs from 9 – 10:30 AM)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Feedback from Council on where to encourage housing development</a:t>
            </a:r>
          </a:p>
          <a:p>
            <a:pPr lvl="1">
              <a:lnSpc>
                <a:spcPct val="100000"/>
              </a:lnSpc>
            </a:pPr>
            <a:r>
              <a:rPr lang="en-US" sz="2000" i="1" dirty="0"/>
              <a:t>Advisory group 2 meeting </a:t>
            </a:r>
            <a:r>
              <a:rPr lang="en-US" sz="2000" dirty="0"/>
              <a:t>– November 21</a:t>
            </a:r>
            <a:r>
              <a:rPr lang="en-US" sz="2000" baseline="30000" dirty="0"/>
              <a:t>st</a:t>
            </a:r>
            <a:r>
              <a:rPr lang="en-US" sz="2000" dirty="0"/>
              <a:t> from 9 – 11 AM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Housing goals and metrics</a:t>
            </a:r>
          </a:p>
          <a:p>
            <a:pPr lvl="1">
              <a:lnSpc>
                <a:spcPct val="100000"/>
              </a:lnSpc>
            </a:pPr>
            <a:r>
              <a:rPr lang="en-US" sz="2000" i="1" dirty="0"/>
              <a:t>Advisory group 3 meeting </a:t>
            </a:r>
            <a:r>
              <a:rPr lang="en-US" sz="2000" dirty="0"/>
              <a:t>– December 18</a:t>
            </a:r>
            <a:r>
              <a:rPr lang="en-US" sz="2000" baseline="30000" dirty="0"/>
              <a:t>th</a:t>
            </a:r>
            <a:r>
              <a:rPr lang="en-US" sz="2000" dirty="0"/>
              <a:t> from 1 – 3 PM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Strategies to support achieving goals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90253-F8DF-11B6-384B-005EB94A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7D24C-55BC-4150-BC77-7526DE4131D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261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FF133-B80C-72CC-DD07-3CDD76B5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D5E349-9601-0820-E6E7-04364344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Feedback or Questions?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2A68F22-CB9C-D6C4-2172-4B22BDDF1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776" y="2829330"/>
            <a:ext cx="6190412" cy="3344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  <a:latin typeface="+mn-lt"/>
              </a:rPr>
              <a:t>Email Patrick Duffy at </a:t>
            </a:r>
            <a:r>
              <a:rPr lang="en-US" sz="2000" b="1">
                <a:solidFill>
                  <a:schemeClr val="tx1">
                    <a:alpha val="80000"/>
                  </a:schemeClr>
                </a:solidFill>
                <a:latin typeface="+mn-lt"/>
                <a:hlinkClick r:id="rId2"/>
              </a:rPr>
              <a:t>Patrick.s.duffy@housing.ri.gov</a:t>
            </a:r>
            <a:r>
              <a:rPr lang="en-US" sz="2000" b="1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endParaRPr lang="en-US" sz="2000">
              <a:solidFill>
                <a:schemeClr val="tx1">
                  <a:alpha val="80000"/>
                </a:schemeClr>
              </a:solidFill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pic>
        <p:nvPicPr>
          <p:cNvPr id="12" name="Content Placeholder 8" descr="Customer review with solid fill">
            <a:extLst>
              <a:ext uri="{FF2B5EF4-FFF2-40B4-BE49-F238E27FC236}">
                <a16:creationId xmlns:a16="http://schemas.microsoft.com/office/drawing/2014/main" id="{02C92A44-2D25-E228-D6A1-A99678FF6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2653" y="1980885"/>
            <a:ext cx="3548404" cy="354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6564-2936-3E72-6B19-17797363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SFRF Projects and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62848-D101-7FB4-68A2-FCB6AB1DA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9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305E-4653-BAAA-0EFB-4846C040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SFRF Accomplishments To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B08EE-4B4B-B766-F0DC-C510E58F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7D24C-55BC-4150-BC77-7526DE4131D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D1D77-388A-4D54-E7C2-D4B76ADFBC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780" y="1122334"/>
            <a:ext cx="7277100" cy="701732"/>
          </a:xfrm>
        </p:spPr>
        <p:txBody>
          <a:bodyPr/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656666"/>
                </a:solidFill>
              </a:rPr>
              <a:t>This money is actively being deployed to help Rhode Islanders. Even though it takes time to build new housing, these investments are generating progress.</a:t>
            </a:r>
          </a:p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4CD9742-BFB8-F3D8-6DC5-BD8DEE24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32876"/>
              </p:ext>
            </p:extLst>
          </p:nvPr>
        </p:nvGraphicFramePr>
        <p:xfrm>
          <a:off x="393405" y="2111605"/>
          <a:ext cx="6677955" cy="376949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64514">
                  <a:extLst>
                    <a:ext uri="{9D8B030D-6E8A-4147-A177-3AD203B41FA5}">
                      <a16:colId xmlns:a16="http://schemas.microsoft.com/office/drawing/2014/main" val="3102482275"/>
                    </a:ext>
                  </a:extLst>
                </a:gridCol>
                <a:gridCol w="5113441">
                  <a:extLst>
                    <a:ext uri="{9D8B030D-6E8A-4147-A177-3AD203B41FA5}">
                      <a16:colId xmlns:a16="http://schemas.microsoft.com/office/drawing/2014/main" val="4049327369"/>
                    </a:ext>
                  </a:extLst>
                </a:gridCol>
              </a:tblGrid>
              <a:tr h="1316960">
                <a:tc>
                  <a:txBody>
                    <a:bodyPr/>
                    <a:lstStyle/>
                    <a:p>
                      <a:r>
                        <a:rPr lang="en-US" sz="1600" b="1"/>
                        <a:t>New &amp; Preserved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2,320 housing units financed.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Includes 2,107 affordable units.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Includes 176 affordable, permanent supportive apartments exclusively for formerly homeless adults.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494763"/>
                  </a:ext>
                </a:extLst>
              </a:tr>
              <a:tr h="1246863">
                <a:tc>
                  <a:txBody>
                    <a:bodyPr/>
                    <a:lstStyle/>
                    <a:p>
                      <a:r>
                        <a:rPr lang="en-US" sz="1600" b="1" dirty="0"/>
                        <a:t>Homelessness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32% or 338 bed net increase in shelter beds for 2023-24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Acquired former Charlesgate facility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Accepting applications for 2</a:t>
                      </a:r>
                      <a:r>
                        <a:rPr lang="en-US" sz="1600" baseline="30000"/>
                        <a:t>nd</a:t>
                      </a:r>
                      <a:r>
                        <a:rPr lang="en-US" sz="1600"/>
                        <a:t> round of municipal homelessness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87019"/>
                  </a:ext>
                </a:extLst>
              </a:tr>
              <a:tr h="1141898">
                <a:tc>
                  <a:txBody>
                    <a:bodyPr/>
                    <a:lstStyle/>
                    <a:p>
                      <a:r>
                        <a:rPr lang="en-US" sz="1600" b="1"/>
                        <a:t>New Homeowners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The Downpayment Assistance Program provided $17,500 to first time homebuyers.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This program helped over 1,600 Rhode Islanders across 35 municipalities purchase their first homes.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4716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1B8D245-A3DC-4D9C-3356-A9D47AE83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96" y="3107090"/>
            <a:ext cx="3964224" cy="297238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432C36E-D67C-AE39-ADB6-55B99891B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949" y="348999"/>
            <a:ext cx="3960271" cy="26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5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2C01-693E-477E-B26A-E01D9275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SFRF Housing Progress Dashboard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A83E8-309A-32F8-47CA-37488EF3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A0328C-B8E1-21BA-82FF-CBF3E02832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6982" y="1196044"/>
            <a:ext cx="2900218" cy="469705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/>
              <a:t>Highlights our key accomplishments</a:t>
            </a:r>
          </a:p>
          <a:p>
            <a:r>
              <a:rPr lang="en-US" sz="2000" dirty="0"/>
              <a:t>Provides program descriptions, status updates, and information about commitments and spending.</a:t>
            </a:r>
          </a:p>
          <a:p>
            <a:r>
              <a:rPr lang="en-US" sz="2000" dirty="0"/>
              <a:t>Directs to additional detail on RI Housing-financed programs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2100A6-470E-1A69-95C7-896492CC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56047"/>
            <a:ext cx="8560624" cy="47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8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04D6-E873-6BD1-117E-081A18A8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280" y="172857"/>
            <a:ext cx="6471920" cy="701731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Projects Map – </a:t>
            </a:r>
            <a:r>
              <a:rPr lang="en-US" dirty="0" err="1"/>
              <a:t>RIHousing</a:t>
            </a:r>
            <a:r>
              <a:rPr lang="en-US" dirty="0"/>
              <a:t> Dashboard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1EC11-B7E5-2A73-0144-51BE9801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2F3ED0-60A7-60E2-16E0-DB6E0554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2616"/>
            <a:ext cx="4267200" cy="6582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6C355A-1071-58B8-7E2E-F92F136F0537}"/>
              </a:ext>
            </a:extLst>
          </p:cNvPr>
          <p:cNvSpPr txBox="1"/>
          <p:nvPr/>
        </p:nvSpPr>
        <p:spPr>
          <a:xfrm>
            <a:off x="5886995" y="1567543"/>
            <a:ext cx="4898571" cy="431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656666"/>
                </a:solidFill>
              </a:rPr>
              <a:t>Completed</a:t>
            </a:r>
            <a:r>
              <a:rPr lang="en-US" sz="1600" dirty="0">
                <a:solidFill>
                  <a:srgbClr val="656666"/>
                </a:solidFill>
              </a:rPr>
              <a:t> – Project has finished construction and is ready for occupancy</a:t>
            </a:r>
          </a:p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656666"/>
                </a:solidFill>
              </a:rPr>
              <a:t>Under Construction </a:t>
            </a:r>
            <a:r>
              <a:rPr lang="en-US" sz="1600" dirty="0">
                <a:solidFill>
                  <a:srgbClr val="656666"/>
                </a:solidFill>
              </a:rPr>
              <a:t>– Project financing has closed and construction has begun</a:t>
            </a:r>
          </a:p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656666"/>
                </a:solidFill>
              </a:rPr>
              <a:t>Firm Commitment </a:t>
            </a:r>
            <a:r>
              <a:rPr lang="en-US" sz="1600" dirty="0">
                <a:solidFill>
                  <a:srgbClr val="656666"/>
                </a:solidFill>
              </a:rPr>
              <a:t>– </a:t>
            </a:r>
            <a:r>
              <a:rPr lang="en-US" sz="1600" dirty="0" err="1">
                <a:solidFill>
                  <a:srgbClr val="656666"/>
                </a:solidFill>
              </a:rPr>
              <a:t>RIHousing</a:t>
            </a:r>
            <a:r>
              <a:rPr lang="en-US" sz="1600" dirty="0">
                <a:solidFill>
                  <a:srgbClr val="656666"/>
                </a:solidFill>
              </a:rPr>
              <a:t> board has given their final approval to the project and the developer is working toward closing</a:t>
            </a:r>
          </a:p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656666"/>
                </a:solidFill>
              </a:rPr>
              <a:t>Preliminary Commitment </a:t>
            </a:r>
            <a:r>
              <a:rPr lang="en-US" sz="1600" dirty="0">
                <a:solidFill>
                  <a:srgbClr val="656666"/>
                </a:solidFill>
              </a:rPr>
              <a:t>– </a:t>
            </a:r>
            <a:r>
              <a:rPr lang="en-US" sz="1600" dirty="0" err="1">
                <a:solidFill>
                  <a:srgbClr val="656666"/>
                </a:solidFill>
              </a:rPr>
              <a:t>RIHousing</a:t>
            </a:r>
            <a:r>
              <a:rPr lang="en-US" sz="1600" dirty="0">
                <a:solidFill>
                  <a:srgbClr val="656666"/>
                </a:solidFill>
              </a:rPr>
              <a:t> board has approved the project and the developer is working towards firm commitment</a:t>
            </a:r>
          </a:p>
          <a:p>
            <a:pPr algn="l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656666"/>
                </a:solidFill>
              </a:rPr>
              <a:t>Pre-financing</a:t>
            </a:r>
            <a:r>
              <a:rPr lang="en-US" sz="1600" dirty="0">
                <a:solidFill>
                  <a:srgbClr val="656666"/>
                </a:solidFill>
              </a:rPr>
              <a:t> – project has received SAP, Predevelopment, PHA financing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A88CDC-3D6C-0B23-1036-A9893FBAFB3E}"/>
              </a:ext>
            </a:extLst>
          </p:cNvPr>
          <p:cNvSpPr/>
          <p:nvPr/>
        </p:nvSpPr>
        <p:spPr>
          <a:xfrm>
            <a:off x="5329646" y="1654629"/>
            <a:ext cx="374468" cy="339634"/>
          </a:xfrm>
          <a:prstGeom prst="rect">
            <a:avLst/>
          </a:prstGeom>
          <a:solidFill>
            <a:srgbClr val="4E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F979F-234D-EB2C-4737-F5C877A6EA16}"/>
              </a:ext>
            </a:extLst>
          </p:cNvPr>
          <p:cNvSpPr/>
          <p:nvPr/>
        </p:nvSpPr>
        <p:spPr>
          <a:xfrm>
            <a:off x="5329646" y="2299063"/>
            <a:ext cx="374468" cy="339634"/>
          </a:xfrm>
          <a:prstGeom prst="rect">
            <a:avLst/>
          </a:prstGeom>
          <a:solidFill>
            <a:srgbClr val="59A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D0261D-C401-64D1-2E3E-D1A273559D77}"/>
              </a:ext>
            </a:extLst>
          </p:cNvPr>
          <p:cNvSpPr/>
          <p:nvPr/>
        </p:nvSpPr>
        <p:spPr>
          <a:xfrm>
            <a:off x="5336148" y="3106783"/>
            <a:ext cx="374468" cy="339634"/>
          </a:xfrm>
          <a:prstGeom prst="rect">
            <a:avLst/>
          </a:prstGeom>
          <a:solidFill>
            <a:srgbClr val="F28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72898C-BB35-1D8C-2315-77D026159743}"/>
              </a:ext>
            </a:extLst>
          </p:cNvPr>
          <p:cNvSpPr/>
          <p:nvPr/>
        </p:nvSpPr>
        <p:spPr>
          <a:xfrm>
            <a:off x="5329646" y="4226458"/>
            <a:ext cx="374468" cy="339634"/>
          </a:xfrm>
          <a:prstGeom prst="rect">
            <a:avLst/>
          </a:prstGeom>
          <a:solidFill>
            <a:srgbClr val="76B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5DACE1-3E7F-BD1D-CBFF-F71CAD828CC4}"/>
              </a:ext>
            </a:extLst>
          </p:cNvPr>
          <p:cNvSpPr/>
          <p:nvPr/>
        </p:nvSpPr>
        <p:spPr>
          <a:xfrm>
            <a:off x="5329646" y="5267407"/>
            <a:ext cx="374468" cy="339634"/>
          </a:xfrm>
          <a:prstGeom prst="rect">
            <a:avLst/>
          </a:prstGeom>
          <a:solidFill>
            <a:srgbClr val="E1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00762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4504-47B1-9BB7-84C8-F09BEC93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r>
              <a:rPr lang="en-US" i="1"/>
              <a:t>Housing 2030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77D15-3F3B-CE74-7556-4B63D9163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096074"/>
            <a:ext cx="11582399" cy="4675552"/>
          </a:xfrm>
        </p:spPr>
        <p:txBody>
          <a:bodyPr/>
          <a:lstStyle/>
          <a:p>
            <a:r>
              <a:rPr lang="en-US" i="1"/>
              <a:t>Housing 2030 </a:t>
            </a:r>
            <a:r>
              <a:rPr lang="en-US"/>
              <a:t>is the name for the state housing plan we are developing</a:t>
            </a:r>
          </a:p>
          <a:p>
            <a:r>
              <a:rPr lang="en-US"/>
              <a:t>Aim is that this process will bring Rhode Islanders together to set </a:t>
            </a:r>
            <a:r>
              <a:rPr lang="en-US" b="1"/>
              <a:t>concrete and measurable </a:t>
            </a:r>
            <a:r>
              <a:rPr lang="en-US"/>
              <a:t>housing-related goals and align on strategies for making meaningful progress towards achieving these goals. </a:t>
            </a:r>
          </a:p>
          <a:p>
            <a:r>
              <a:rPr lang="en-US" i="1"/>
              <a:t>Housing 2030 </a:t>
            </a:r>
            <a:r>
              <a:rPr lang="en-US"/>
              <a:t>is grounded in the existing and projected housing needs of Rhode Islanders and Rhode Island communities.</a:t>
            </a:r>
          </a:p>
          <a:p>
            <a:r>
              <a:rPr lang="en-US"/>
              <a:t>Housing 2030 aims to be an actionable plan that is not intended to sit on a shelf. It will do this by:</a:t>
            </a:r>
          </a:p>
          <a:p>
            <a:pPr lvl="1"/>
            <a:r>
              <a:rPr lang="en-US"/>
              <a:t>Creating and informing tools for Rhode Island communities to use</a:t>
            </a:r>
          </a:p>
          <a:p>
            <a:pPr lvl="1"/>
            <a:r>
              <a:rPr lang="en-US"/>
              <a:t>Serving as a roadmap for policy and budget proposals for FY2026 and beyond </a:t>
            </a:r>
          </a:p>
          <a:p>
            <a:pPr lvl="1"/>
            <a:r>
              <a:rPr lang="en-US"/>
              <a:t>Helping guide the State’s use of federal funds, </a:t>
            </a:r>
          </a:p>
          <a:p>
            <a:pPr lvl="1"/>
            <a:r>
              <a:rPr lang="en-US"/>
              <a:t>Becoming adopted as the State’s Guide Plan Element – which will inform municipal planning efforts for years to 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9A3A5-2F11-CA4F-C11B-DE79DE62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13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277D59-EC36-B14A-BBE1-7252B2B7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progress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B8624-6C4D-09B7-E9BB-387489DCE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13808"/>
            <a:ext cx="6052457" cy="368971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b="0" dirty="0"/>
              <a:t>69 units complete and 932 units under construction.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800" b="1" dirty="0"/>
              <a:t>Typical projects funded to date are taking 26-34 months to complete construction, following funding approval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National development challenges: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Increasing construction &amp; financing cost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Decreasing tax credit syndication pricing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Supply chain issues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Unanticipated site conditions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Monitoring project progress to ensure projects stay on track.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endParaRPr lang="en-US" sz="1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8DD67-62F8-1311-B621-7FF466B4A1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/>
              <a:t>Committed projects progressing, despite national development challenges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46ACB-63EB-835F-59C9-4CA7E845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4163B8C-3969-2C74-FB75-DE0ABDBB49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2134"/>
              </p:ext>
            </p:extLst>
          </p:nvPr>
        </p:nvGraphicFramePr>
        <p:xfrm>
          <a:off x="6836228" y="1647492"/>
          <a:ext cx="4979852" cy="386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8350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2D8D-22BB-03E9-53E8-8B1DD759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Stop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2B593-ECC1-EFFC-E24D-658358580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5118"/>
            <a:ext cx="5965371" cy="4656293"/>
          </a:xfrm>
        </p:spPr>
        <p:txBody>
          <a:bodyPr/>
          <a:lstStyle/>
          <a:p>
            <a:r>
              <a:rPr lang="en-US" sz="1800" dirty="0"/>
              <a:t>Request for Proposals issued by </a:t>
            </a:r>
            <a:r>
              <a:rPr lang="en-US" sz="1800" dirty="0" err="1"/>
              <a:t>RIHousing</a:t>
            </a:r>
            <a:r>
              <a:rPr lang="en-US" sz="1800" dirty="0"/>
              <a:t> for the development of affordable housing</a:t>
            </a:r>
          </a:p>
          <a:p>
            <a:r>
              <a:rPr lang="en-US" sz="1800" dirty="0"/>
              <a:t>The RFP includes funds from the following sources: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Low-Income Housing Tax Credit (LIHTC)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State LIHTC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HOME and HTF (HUD Funding)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Project Based Rental Assistance (Section 811)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SFRF Funds: Middle Income, Development of Affordable Housing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Housing Production Funds</a:t>
            </a:r>
          </a:p>
          <a:p>
            <a:r>
              <a:rPr lang="en-US" sz="1800" dirty="0"/>
              <a:t>Application is opening today (October 17</a:t>
            </a:r>
            <a:r>
              <a:rPr lang="en-US" sz="1800" baseline="30000" dirty="0"/>
              <a:t>th</a:t>
            </a:r>
            <a:r>
              <a:rPr lang="en-US" sz="1800" dirty="0"/>
              <a:t>) and will be open through 4 PM on December 16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3D2AC-CF41-2CE6-1838-D1DEE93E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1C491-AFD6-2E96-796D-A847E1FF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1" y="1459892"/>
            <a:ext cx="5726542" cy="32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5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1AB4-CFA7-E09A-9595-E22645F4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Repair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7A63-8EA3-5E83-27AF-DE5A8324E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093198"/>
            <a:ext cx="11582399" cy="3705223"/>
          </a:xfrm>
        </p:spPr>
        <p:txBody>
          <a:bodyPr/>
          <a:lstStyle/>
          <a:p>
            <a:r>
              <a:rPr lang="en-US" sz="1800" dirty="0"/>
              <a:t>Program administered by the Providence Revolving Fund</a:t>
            </a:r>
          </a:p>
          <a:p>
            <a:r>
              <a:rPr lang="en-US" sz="1800" dirty="0"/>
              <a:t>Grant funds for home repairs (forgivable loans over a five year period)</a:t>
            </a:r>
          </a:p>
          <a:p>
            <a:pPr lvl="1"/>
            <a:r>
              <a:rPr lang="en-US" sz="1800" dirty="0"/>
              <a:t>1-2 units may apply for up to $50,000 and 3-4 units may apply for up to $75,000</a:t>
            </a:r>
          </a:p>
          <a:p>
            <a:r>
              <a:rPr lang="en-US" sz="1800" dirty="0"/>
              <a:t>Properties must be in a Qualified Census Tract or in Providence</a:t>
            </a:r>
          </a:p>
          <a:p>
            <a:r>
              <a:rPr lang="en-US" sz="1800" dirty="0"/>
              <a:t>Program has income eligibility requirements and is not limited to owner-occupied properties</a:t>
            </a:r>
          </a:p>
          <a:p>
            <a:r>
              <a:rPr lang="en-US" sz="1800" dirty="0"/>
              <a:t>Application is currently live: </a:t>
            </a:r>
            <a:r>
              <a:rPr lang="en-US" sz="1800" dirty="0">
                <a:hlinkClick r:id="rId2"/>
              </a:rPr>
              <a:t>https://www.revolvingfund.org/rihrp</a:t>
            </a:r>
            <a:r>
              <a:rPr lang="en-US" sz="18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05FC0-BE50-F16D-0EAB-C7E955CD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C5221-4929-877F-0687-597C74568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17"/>
          <a:stretch/>
        </p:blipFill>
        <p:spPr>
          <a:xfrm>
            <a:off x="1314383" y="4078224"/>
            <a:ext cx="9563233" cy="19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E0C1-5B09-5871-8B3C-526A2086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Municipal Fellows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8DB6-D2C6-85C2-1765-48A61290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22" y="1328328"/>
            <a:ext cx="4606833" cy="46109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800" b="1" dirty="0"/>
              <a:t>Program Status Update</a:t>
            </a:r>
          </a:p>
          <a:p>
            <a:r>
              <a:rPr lang="en-US" sz="1800" dirty="0"/>
              <a:t>Eight municipalities have applied to the program</a:t>
            </a:r>
          </a:p>
          <a:p>
            <a:r>
              <a:rPr lang="en-US" sz="1800" dirty="0"/>
              <a:t>Two municipalities provided conditional awards through Municipal Fellows program (other applications under review)</a:t>
            </a:r>
          </a:p>
          <a:p>
            <a:pPr lvl="1"/>
            <a:r>
              <a:rPr lang="en-US" sz="1800" dirty="0"/>
              <a:t>Newport and Coventry</a:t>
            </a:r>
          </a:p>
          <a:p>
            <a:pPr lvl="1"/>
            <a:r>
              <a:rPr lang="en-US" sz="1800" dirty="0"/>
              <a:t>Program is oversubscribed on the municipal side. </a:t>
            </a:r>
          </a:p>
          <a:p>
            <a:r>
              <a:rPr lang="en-US" sz="1800" dirty="0"/>
              <a:t>Currently working on municipal fellow recruitment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DD597-3F43-BA1C-CE07-274C3EC4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82FF68-1D03-287C-DE0E-D46B93F0624B}"/>
              </a:ext>
            </a:extLst>
          </p:cNvPr>
          <p:cNvSpPr txBox="1">
            <a:spLocks/>
          </p:cNvSpPr>
          <p:nvPr/>
        </p:nvSpPr>
        <p:spPr>
          <a:xfrm>
            <a:off x="1506582" y="1328329"/>
            <a:ext cx="3814354" cy="4610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/>
              <a:t>Program Description</a:t>
            </a:r>
          </a:p>
          <a:p>
            <a:r>
              <a:rPr lang="en-US" sz="1800" dirty="0"/>
              <a:t>Municipalities apply for up to $168,000 to offset the cost of hiring one Fellow</a:t>
            </a:r>
          </a:p>
          <a:p>
            <a:r>
              <a:rPr lang="en-US" sz="1800" dirty="0"/>
              <a:t>Fellowship terms of up to </a:t>
            </a:r>
            <a:r>
              <a:rPr lang="en-US" sz="1800"/>
              <a:t>2 years</a:t>
            </a:r>
            <a:endParaRPr lang="en-US" sz="1800" dirty="0"/>
          </a:p>
          <a:p>
            <a:r>
              <a:rPr lang="en-US" sz="1800" dirty="0"/>
              <a:t>Fellows to work on municipal planning, zoning, or development activities directly related to increasing housing development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09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D880-2C4C-4242-EC87-06678D0A4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B29D2-1057-C72E-8E82-092BD184D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03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869794-3CF4-D726-B445-CE86B980DF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062130"/>
              </p:ext>
            </p:extLst>
          </p:nvPr>
        </p:nvGraphicFramePr>
        <p:xfrm>
          <a:off x="304799" y="1623431"/>
          <a:ext cx="11281611" cy="429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92F1167-3BBF-FF16-090F-C859EFB7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Housing SFRF Spending Progress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DFEDE6-E3DB-EEF3-3736-29F808244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535" y="2955648"/>
            <a:ext cx="3671591" cy="164041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Key Definitions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Expended</a:t>
            </a:r>
            <a:r>
              <a:rPr lang="en-US" sz="1400" dirty="0"/>
              <a:t> – Funds disbursed</a:t>
            </a:r>
            <a:endParaRPr lang="en-US" sz="1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Committed </a:t>
            </a:r>
            <a:r>
              <a:rPr lang="en-US" sz="1400" dirty="0"/>
              <a:t>– Funds budgeted towards a project selected through an award process</a:t>
            </a:r>
            <a:endParaRPr lang="en-US" sz="1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Pending Award – </a:t>
            </a:r>
            <a:r>
              <a:rPr lang="en-US" sz="1400" dirty="0"/>
              <a:t>Funds connected to an open RFP or an RFP currently under review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Remaining Funds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1F755-38F6-764C-5051-A12E56C19271}"/>
              </a:ext>
            </a:extLst>
          </p:cNvPr>
          <p:cNvSpPr/>
          <p:nvPr/>
        </p:nvSpPr>
        <p:spPr>
          <a:xfrm>
            <a:off x="8449785" y="3245343"/>
            <a:ext cx="190500" cy="1899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DF9813-85D9-40B1-E117-8F2B1C43A2C8}"/>
              </a:ext>
            </a:extLst>
          </p:cNvPr>
          <p:cNvSpPr/>
          <p:nvPr/>
        </p:nvSpPr>
        <p:spPr>
          <a:xfrm>
            <a:off x="8449785" y="3470243"/>
            <a:ext cx="190500" cy="1899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2B45C-7B70-B11C-CEC3-D3E323989A02}"/>
              </a:ext>
            </a:extLst>
          </p:cNvPr>
          <p:cNvSpPr/>
          <p:nvPr/>
        </p:nvSpPr>
        <p:spPr>
          <a:xfrm>
            <a:off x="8449785" y="3877303"/>
            <a:ext cx="190500" cy="189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6B8E17-5CB3-866C-65D5-9C115386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31273"/>
            <a:ext cx="11582400" cy="8503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99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99.6% of Housing SFRF funds are expended, committed or pending award.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B48E2-EF12-7680-B5C1-893A6EA7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F984E-45BA-31DD-AF34-8F40D7DA9221}"/>
              </a:ext>
            </a:extLst>
          </p:cNvPr>
          <p:cNvSpPr/>
          <p:nvPr/>
        </p:nvSpPr>
        <p:spPr>
          <a:xfrm>
            <a:off x="8449785" y="4284363"/>
            <a:ext cx="190500" cy="189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89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14FB-2251-359F-EB16-AE6ACE96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Production and Preservation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01A73-28AA-F52B-B072-193BA049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7" y="1303655"/>
            <a:ext cx="5293363" cy="370522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Updates</a:t>
            </a:r>
          </a:p>
          <a:p>
            <a:r>
              <a:rPr lang="en-US" dirty="0"/>
              <a:t>Funding for over 2,100 affordable housing units</a:t>
            </a:r>
          </a:p>
          <a:p>
            <a:r>
              <a:rPr lang="en-US" dirty="0"/>
              <a:t>All funds were awarded to qualifying development projects in the May consolidated funding round led by </a:t>
            </a:r>
            <a:r>
              <a:rPr lang="en-US" dirty="0" err="1"/>
              <a:t>RIHousing</a:t>
            </a:r>
            <a:endParaRPr lang="en-US" dirty="0"/>
          </a:p>
          <a:p>
            <a:pPr lvl="1"/>
            <a:r>
              <a:rPr lang="en-US" dirty="0"/>
              <a:t>Remaining $1.9M from the Middle Income program to be awarded to eligible projects in next consolidated funding round</a:t>
            </a:r>
          </a:p>
          <a:p>
            <a:r>
              <a:rPr lang="en-US" dirty="0"/>
              <a:t>Home Repair program launched – Providence Revolving Fund is administering the program and currently receiving and reviewing applications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A703-4699-4826-745F-2534E67D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F14A49-FCFF-E682-13FA-3AD2C30DA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099987"/>
              </p:ext>
            </p:extLst>
          </p:nvPr>
        </p:nvGraphicFramePr>
        <p:xfrm>
          <a:off x="6372862" y="4399713"/>
          <a:ext cx="5542280" cy="90063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401871">
                  <a:extLst>
                    <a:ext uri="{9D8B030D-6E8A-4147-A177-3AD203B41FA5}">
                      <a16:colId xmlns:a16="http://schemas.microsoft.com/office/drawing/2014/main" val="27806436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3048806710"/>
                    </a:ext>
                  </a:extLst>
                </a:gridCol>
                <a:gridCol w="1336667">
                  <a:extLst>
                    <a:ext uri="{9D8B030D-6E8A-4147-A177-3AD203B41FA5}">
                      <a16:colId xmlns:a16="http://schemas.microsoft.com/office/drawing/2014/main" val="26119462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4273835988"/>
                    </a:ext>
                  </a:extLst>
                </a:gridCol>
              </a:tblGrid>
              <a:tr h="369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Expended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Committed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Pending Awards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Remaining Funds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21976"/>
                  </a:ext>
                </a:extLst>
              </a:tr>
              <a:tr h="412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$45,9M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$124.5M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$8.7M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9279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AD47E9-D8EA-3213-C036-73F046787C49}"/>
              </a:ext>
            </a:extLst>
          </p:cNvPr>
          <p:cNvSpPr txBox="1"/>
          <p:nvPr/>
        </p:nvSpPr>
        <p:spPr>
          <a:xfrm>
            <a:off x="6593842" y="1557655"/>
            <a:ext cx="5100320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56666"/>
                </a:solidFill>
              </a:rPr>
              <a:t>SFRF Programs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Community Revitalization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Development of Affordable Housing: Phases 1 and 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Home Repair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Middle Income Housing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Permanent Supportive Housing: Crossroads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Preservation of Affordable Housing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Priority Projects Fund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Public Housing Pilot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Transit-Oriented Housing</a:t>
            </a:r>
          </a:p>
        </p:txBody>
      </p:sp>
    </p:spTree>
    <p:extLst>
      <p:ext uri="{BB962C8B-B14F-4D97-AF65-F5344CB8AC3E}">
        <p14:creationId xmlns:p14="http://schemas.microsoft.com/office/powerpoint/2010/main" val="3930147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14FB-2251-359F-EB16-AE6ACE96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New Project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01A73-28AA-F52B-B072-193BA049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9131"/>
            <a:ext cx="5860869" cy="45688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Updates</a:t>
            </a:r>
          </a:p>
          <a:p>
            <a:r>
              <a:rPr lang="en-US" dirty="0"/>
              <a:t>Five infrastructure projects approved by the RI Infrastructure Bank</a:t>
            </a:r>
          </a:p>
          <a:p>
            <a:r>
              <a:rPr lang="en-US" dirty="0"/>
              <a:t>Two municipalities provided conditional awards through Municipal Fellows program (other applications under review)</a:t>
            </a:r>
          </a:p>
          <a:p>
            <a:pPr lvl="1"/>
            <a:r>
              <a:rPr lang="en-US" dirty="0"/>
              <a:t>Currently working on municipal fellow recruitment</a:t>
            </a:r>
          </a:p>
          <a:p>
            <a:r>
              <a:rPr lang="en-US" dirty="0"/>
              <a:t>Hired a president for the proactive housing development entity at </a:t>
            </a:r>
            <a:r>
              <a:rPr lang="en-US" dirty="0" err="1"/>
              <a:t>RIHousing</a:t>
            </a:r>
            <a:endParaRPr lang="en-US" dirty="0"/>
          </a:p>
          <a:p>
            <a:r>
              <a:rPr lang="en-US" dirty="0"/>
              <a:t>Site acquisition awarded to 39 projects in 22 municipalities</a:t>
            </a:r>
          </a:p>
          <a:p>
            <a:r>
              <a:rPr lang="en-US" dirty="0"/>
              <a:t>Funding for eight public housing TA and predevelopment projects has been awarded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A703-4699-4826-745F-2534E67D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F14A49-FCFF-E682-13FA-3AD2C30DA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81639"/>
              </p:ext>
            </p:extLst>
          </p:nvPr>
        </p:nvGraphicFramePr>
        <p:xfrm>
          <a:off x="6372862" y="4399713"/>
          <a:ext cx="5542280" cy="90063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401871">
                  <a:extLst>
                    <a:ext uri="{9D8B030D-6E8A-4147-A177-3AD203B41FA5}">
                      <a16:colId xmlns:a16="http://schemas.microsoft.com/office/drawing/2014/main" val="27806436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3048806710"/>
                    </a:ext>
                  </a:extLst>
                </a:gridCol>
                <a:gridCol w="1336667">
                  <a:extLst>
                    <a:ext uri="{9D8B030D-6E8A-4147-A177-3AD203B41FA5}">
                      <a16:colId xmlns:a16="http://schemas.microsoft.com/office/drawing/2014/main" val="26119462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4273835988"/>
                    </a:ext>
                  </a:extLst>
                </a:gridCol>
              </a:tblGrid>
              <a:tr h="369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Expended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Committed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Pending Awards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Remaining Funds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21976"/>
                  </a:ext>
                </a:extLst>
              </a:tr>
              <a:tr h="412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$33,1M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$4.8M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$6.6M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9279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AD47E9-D8EA-3213-C036-73F046787C49}"/>
              </a:ext>
            </a:extLst>
          </p:cNvPr>
          <p:cNvSpPr txBox="1"/>
          <p:nvPr/>
        </p:nvSpPr>
        <p:spPr>
          <a:xfrm>
            <a:off x="6593842" y="1557655"/>
            <a:ext cx="510032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56666"/>
                </a:solidFill>
              </a:rPr>
              <a:t>SFRF Programs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Housing Related Infrastructure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Municipal Fellows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PHA Technical Assistance and Predevelopment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Proactive Housing Development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Site Acquisition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Statewide Housing Plan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TOD Zoning Municipal 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4161861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14FB-2251-359F-EB16-AE6ACE96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01A73-28AA-F52B-B072-193BA049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7" y="1303655"/>
            <a:ext cx="5293363" cy="45688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Updates</a:t>
            </a:r>
          </a:p>
          <a:p>
            <a:r>
              <a:rPr lang="en-US" dirty="0"/>
              <a:t>$17M additional SFRF funds awarded for FY2025, included in recent consolidated homelessness funding application</a:t>
            </a:r>
          </a:p>
          <a:p>
            <a:pPr lvl="1"/>
            <a:r>
              <a:rPr lang="en-US" dirty="0"/>
              <a:t>Applications currently being reviewed and awards are being made</a:t>
            </a:r>
          </a:p>
          <a:p>
            <a:r>
              <a:rPr lang="en-US" dirty="0"/>
              <a:t>Municipal homelessness support initiative application launched on September 17</a:t>
            </a:r>
            <a:r>
              <a:rPr lang="en-US" baseline="30000" dirty="0"/>
              <a:t>th</a:t>
            </a:r>
            <a:r>
              <a:rPr lang="en-US" dirty="0"/>
              <a:t>, closes at the end of October or when all funds are obligated</a:t>
            </a:r>
          </a:p>
          <a:p>
            <a:pPr lvl="1"/>
            <a:r>
              <a:rPr lang="en-US" dirty="0"/>
              <a:t>Funds for public safety expenses and other municipal services that support individuals and families experiencing homelessness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A703-4699-4826-745F-2534E67D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F14A49-FCFF-E682-13FA-3AD2C30DA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77086"/>
              </p:ext>
            </p:extLst>
          </p:nvPr>
        </p:nvGraphicFramePr>
        <p:xfrm>
          <a:off x="6372862" y="4399713"/>
          <a:ext cx="5542280" cy="90063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401871">
                  <a:extLst>
                    <a:ext uri="{9D8B030D-6E8A-4147-A177-3AD203B41FA5}">
                      <a16:colId xmlns:a16="http://schemas.microsoft.com/office/drawing/2014/main" val="27806436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3048806710"/>
                    </a:ext>
                  </a:extLst>
                </a:gridCol>
                <a:gridCol w="1336667">
                  <a:extLst>
                    <a:ext uri="{9D8B030D-6E8A-4147-A177-3AD203B41FA5}">
                      <a16:colId xmlns:a16="http://schemas.microsoft.com/office/drawing/2014/main" val="26119462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4273835988"/>
                    </a:ext>
                  </a:extLst>
                </a:gridCol>
              </a:tblGrid>
              <a:tr h="369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Expended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Committed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Pending Awards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Remaining Funds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21976"/>
                  </a:ext>
                </a:extLst>
              </a:tr>
              <a:tr h="412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$35M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$38M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$3M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9279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AD47E9-D8EA-3213-C036-73F046787C49}"/>
              </a:ext>
            </a:extLst>
          </p:cNvPr>
          <p:cNvSpPr txBox="1"/>
          <p:nvPr/>
        </p:nvSpPr>
        <p:spPr>
          <a:xfrm>
            <a:off x="6593842" y="2018407"/>
            <a:ext cx="510032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656666"/>
                </a:solidFill>
              </a:rPr>
              <a:t>SFRF Programs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Homelessness Assistance: Phases 1, 2, 3,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Homelessness Assistance: Warming Center and Shelter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Homelessness Infrastructure: Phases 1 and 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56666"/>
                </a:solidFill>
              </a:rPr>
              <a:t>Municipal Homelessness Support Initiative</a:t>
            </a:r>
          </a:p>
        </p:txBody>
      </p:sp>
    </p:spTree>
    <p:extLst>
      <p:ext uri="{BB962C8B-B14F-4D97-AF65-F5344CB8AC3E}">
        <p14:creationId xmlns:p14="http://schemas.microsoft.com/office/powerpoint/2010/main" val="2699637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14FB-2251-359F-EB16-AE6ACE96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Homeownership – Downpayment Assistance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01A73-28AA-F52B-B072-193BA049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8" y="1347787"/>
            <a:ext cx="5293363" cy="45688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Updates</a:t>
            </a:r>
          </a:p>
          <a:p>
            <a:r>
              <a:rPr lang="en-US" dirty="0"/>
              <a:t>All funding committed through the Downpayment Assistance Program</a:t>
            </a:r>
          </a:p>
          <a:p>
            <a:r>
              <a:rPr lang="en-US" dirty="0"/>
              <a:t>Provides grants of $17,500 to first time homebuyers</a:t>
            </a:r>
          </a:p>
          <a:p>
            <a:r>
              <a:rPr lang="en-US" dirty="0"/>
              <a:t>Grants to 1,672 first time homebuyers in 35 municipalities</a:t>
            </a:r>
          </a:p>
          <a:p>
            <a:r>
              <a:rPr lang="en-US" dirty="0"/>
              <a:t>Program is closed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A703-4699-4826-745F-2534E67D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F14A49-FCFF-E682-13FA-3AD2C30DA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608544"/>
              </p:ext>
            </p:extLst>
          </p:nvPr>
        </p:nvGraphicFramePr>
        <p:xfrm>
          <a:off x="678178" y="4609581"/>
          <a:ext cx="5542280" cy="90063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401871">
                  <a:extLst>
                    <a:ext uri="{9D8B030D-6E8A-4147-A177-3AD203B41FA5}">
                      <a16:colId xmlns:a16="http://schemas.microsoft.com/office/drawing/2014/main" val="27806436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3048806710"/>
                    </a:ext>
                  </a:extLst>
                </a:gridCol>
                <a:gridCol w="1336667">
                  <a:extLst>
                    <a:ext uri="{9D8B030D-6E8A-4147-A177-3AD203B41FA5}">
                      <a16:colId xmlns:a16="http://schemas.microsoft.com/office/drawing/2014/main" val="2611946286"/>
                    </a:ext>
                  </a:extLst>
                </a:gridCol>
                <a:gridCol w="1401871">
                  <a:extLst>
                    <a:ext uri="{9D8B030D-6E8A-4147-A177-3AD203B41FA5}">
                      <a16:colId xmlns:a16="http://schemas.microsoft.com/office/drawing/2014/main" val="4273835988"/>
                    </a:ext>
                  </a:extLst>
                </a:gridCol>
              </a:tblGrid>
              <a:tr h="369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Expended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Committed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Pending Awards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Remaining Funds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21976"/>
                  </a:ext>
                </a:extLst>
              </a:tr>
              <a:tr h="4129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$29.9M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$0.01M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927936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E1DF345-5278-5B62-5AF1-8540437292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801133"/>
              </p:ext>
            </p:extLst>
          </p:nvPr>
        </p:nvGraphicFramePr>
        <p:xfrm>
          <a:off x="6888480" y="1011334"/>
          <a:ext cx="4572000" cy="230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2026468-E5EC-9EA5-319C-094F90D95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657355"/>
              </p:ext>
            </p:extLst>
          </p:nvPr>
        </p:nvGraphicFramePr>
        <p:xfrm>
          <a:off x="6888480" y="3541459"/>
          <a:ext cx="4572000" cy="230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65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0B71-B204-F1F4-429D-A446910C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8F947-0EBB-8D7F-E129-F6889620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87" y="1242461"/>
            <a:ext cx="4825272" cy="47949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Builds upon initial options and observations described in the RI Foundation’s 2023 work with BCG.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Working with </a:t>
            </a:r>
            <a:r>
              <a:rPr lang="en-US" err="1"/>
              <a:t>Abt</a:t>
            </a:r>
            <a:r>
              <a:rPr lang="en-US"/>
              <a:t> Global (</a:t>
            </a:r>
            <a:r>
              <a:rPr lang="en-US" err="1"/>
              <a:t>Abt</a:t>
            </a:r>
            <a:r>
              <a:rPr lang="en-US"/>
              <a:t> is subcontracting with the Rhode Island League of Cities and Towns, Housing Works RI, and Root Policy)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Three phases to the process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/>
              <a:t>Phase One: </a:t>
            </a:r>
            <a:r>
              <a:rPr lang="en-US"/>
              <a:t>Baseline housing analysis which resulted in 2023 Integrated Housing Report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/>
              <a:t>Phase Two</a:t>
            </a:r>
            <a:r>
              <a:rPr lang="en-US"/>
              <a:t>: Housing needs, barriers, and housing planning/goal setting best practices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/>
              <a:t>Phase Three</a:t>
            </a:r>
            <a:r>
              <a:rPr lang="en-US"/>
              <a:t>: Recommended policies, goal setting, and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C69D7-5586-4B6A-AE10-5E74807D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7D24C-55BC-4150-BC77-7526DE4131D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ADBA7B-C5D3-DC6E-D9E5-F57F7619CA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9153738"/>
              </p:ext>
            </p:extLst>
          </p:nvPr>
        </p:nvGraphicFramePr>
        <p:xfrm>
          <a:off x="6096000" y="1688694"/>
          <a:ext cx="4825272" cy="3480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F29ACBC-6792-833F-C707-1D845A2974A2}"/>
              </a:ext>
            </a:extLst>
          </p:cNvPr>
          <p:cNvSpPr/>
          <p:nvPr/>
        </p:nvSpPr>
        <p:spPr>
          <a:xfrm>
            <a:off x="943992" y="4594508"/>
            <a:ext cx="3719744" cy="7057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2834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2BFB-C22B-B134-3097-14BA5FC2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Housing 2030</a:t>
            </a:r>
            <a:r>
              <a:rPr lang="en-US"/>
              <a:t>  Current Timeline</a:t>
            </a: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E692-A268-B283-2C7A-10F838B5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5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543E76-E548-D569-92A0-F389A38718C0}"/>
              </a:ext>
            </a:extLst>
          </p:cNvPr>
          <p:cNvCxnSpPr/>
          <p:nvPr/>
        </p:nvCxnSpPr>
        <p:spPr>
          <a:xfrm>
            <a:off x="716622" y="3503488"/>
            <a:ext cx="109419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ADEDEA0A-2436-952E-C062-3E5F066F8E28}"/>
              </a:ext>
            </a:extLst>
          </p:cNvPr>
          <p:cNvSpPr/>
          <p:nvPr/>
        </p:nvSpPr>
        <p:spPr>
          <a:xfrm>
            <a:off x="887218" y="1335641"/>
            <a:ext cx="1516575" cy="2167847"/>
          </a:xfrm>
          <a:prstGeom prst="downArrowCallout">
            <a:avLst>
              <a:gd name="adj1" fmla="val 13429"/>
              <a:gd name="adj2" fmla="val 13164"/>
              <a:gd name="adj3" fmla="val 25000"/>
              <a:gd name="adj4" fmla="val 5897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Advisory Group Meeting 1: Vision + Priorities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75E21-6163-F7CC-1E26-A19F7C49C296}"/>
              </a:ext>
            </a:extLst>
          </p:cNvPr>
          <p:cNvCxnSpPr>
            <a:cxnSpLocks/>
          </p:cNvCxnSpPr>
          <p:nvPr/>
        </p:nvCxnSpPr>
        <p:spPr>
          <a:xfrm>
            <a:off x="778267" y="3319410"/>
            <a:ext cx="0" cy="4006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F57B0F-1AFF-33FC-BCD2-76507B00AB8C}"/>
              </a:ext>
            </a:extLst>
          </p:cNvPr>
          <p:cNvSpPr/>
          <p:nvPr/>
        </p:nvSpPr>
        <p:spPr>
          <a:xfrm>
            <a:off x="304800" y="2922997"/>
            <a:ext cx="946933" cy="400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Sept ‘24</a:t>
            </a:r>
          </a:p>
        </p:txBody>
      </p:sp>
      <p:sp>
        <p:nvSpPr>
          <p:cNvPr id="24" name="Callout: Down Arrow 23">
            <a:extLst>
              <a:ext uri="{FF2B5EF4-FFF2-40B4-BE49-F238E27FC236}">
                <a16:creationId xmlns:a16="http://schemas.microsoft.com/office/drawing/2014/main" id="{B8723FE6-0C41-556B-CE11-1C647F7CD84D}"/>
              </a:ext>
            </a:extLst>
          </p:cNvPr>
          <p:cNvSpPr/>
          <p:nvPr/>
        </p:nvSpPr>
        <p:spPr>
          <a:xfrm>
            <a:off x="2774316" y="1335641"/>
            <a:ext cx="1516575" cy="2167847"/>
          </a:xfrm>
          <a:prstGeom prst="downArrowCallout">
            <a:avLst>
              <a:gd name="adj1" fmla="val 13429"/>
              <a:gd name="adj2" fmla="val 13164"/>
              <a:gd name="adj3" fmla="val 25000"/>
              <a:gd name="adj4" fmla="val 5828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Advisory Group Meeting 2: Goals and metrics</a:t>
            </a:r>
          </a:p>
        </p:txBody>
      </p:sp>
      <p:sp>
        <p:nvSpPr>
          <p:cNvPr id="25" name="Callout: Down Arrow 24">
            <a:extLst>
              <a:ext uri="{FF2B5EF4-FFF2-40B4-BE49-F238E27FC236}">
                <a16:creationId xmlns:a16="http://schemas.microsoft.com/office/drawing/2014/main" id="{718C747D-F4FF-D2CB-A84E-0BCE1008AFE6}"/>
              </a:ext>
            </a:extLst>
          </p:cNvPr>
          <p:cNvSpPr/>
          <p:nvPr/>
        </p:nvSpPr>
        <p:spPr>
          <a:xfrm>
            <a:off x="5109918" y="1431512"/>
            <a:ext cx="1516575" cy="2044557"/>
          </a:xfrm>
          <a:prstGeom prst="downArrowCallout">
            <a:avLst>
              <a:gd name="adj1" fmla="val 13429"/>
              <a:gd name="adj2" fmla="val 13164"/>
              <a:gd name="adj3" fmla="val 25000"/>
              <a:gd name="adj4" fmla="val 4832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Advisory Group Meeting 3: Strategies</a:t>
            </a:r>
          </a:p>
        </p:txBody>
      </p:sp>
      <p:sp>
        <p:nvSpPr>
          <p:cNvPr id="26" name="Callout: Down Arrow 25">
            <a:extLst>
              <a:ext uri="{FF2B5EF4-FFF2-40B4-BE49-F238E27FC236}">
                <a16:creationId xmlns:a16="http://schemas.microsoft.com/office/drawing/2014/main" id="{D3BB9FE3-CA4D-C127-792A-75CBD4E61607}"/>
              </a:ext>
            </a:extLst>
          </p:cNvPr>
          <p:cNvSpPr/>
          <p:nvPr/>
        </p:nvSpPr>
        <p:spPr>
          <a:xfrm>
            <a:off x="6914222" y="1418610"/>
            <a:ext cx="1516575" cy="2044557"/>
          </a:xfrm>
          <a:prstGeom prst="downArrowCallout">
            <a:avLst>
              <a:gd name="adj1" fmla="val 13429"/>
              <a:gd name="adj2" fmla="val 13164"/>
              <a:gd name="adj3" fmla="val 25000"/>
              <a:gd name="adj4" fmla="val 4832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Advisory Group Meeting 4: Draft plan</a:t>
            </a:r>
          </a:p>
        </p:txBody>
      </p:sp>
      <p:sp>
        <p:nvSpPr>
          <p:cNvPr id="27" name="Callout: Up Arrow 26">
            <a:extLst>
              <a:ext uri="{FF2B5EF4-FFF2-40B4-BE49-F238E27FC236}">
                <a16:creationId xmlns:a16="http://schemas.microsoft.com/office/drawing/2014/main" id="{5DDA59F3-D6A2-DAA9-6340-1E2F99C420B2}"/>
              </a:ext>
            </a:extLst>
          </p:cNvPr>
          <p:cNvSpPr/>
          <p:nvPr/>
        </p:nvSpPr>
        <p:spPr>
          <a:xfrm>
            <a:off x="2407292" y="3503488"/>
            <a:ext cx="1908431" cy="2417423"/>
          </a:xfrm>
          <a:prstGeom prst="upArrowCallout">
            <a:avLst>
              <a:gd name="adj1" fmla="val 11003"/>
              <a:gd name="adj2" fmla="val 11541"/>
              <a:gd name="adj3" fmla="val 25000"/>
              <a:gd name="adj4" fmla="val 5307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State Planning Council discussion on where to </a:t>
            </a:r>
            <a:r>
              <a:rPr lang="en-US" sz="1600">
                <a:solidFill>
                  <a:schemeClr val="tx1"/>
                </a:solidFill>
              </a:rPr>
              <a:t>encourage</a:t>
            </a:r>
            <a:r>
              <a:rPr lang="en-US" sz="1600" dirty="0">
                <a:solidFill>
                  <a:schemeClr val="tx1"/>
                </a:solidFill>
              </a:rPr>
              <a:t> housing</a:t>
            </a:r>
          </a:p>
        </p:txBody>
      </p:sp>
      <p:sp>
        <p:nvSpPr>
          <p:cNvPr id="28" name="Callout: Up Arrow 27">
            <a:extLst>
              <a:ext uri="{FF2B5EF4-FFF2-40B4-BE49-F238E27FC236}">
                <a16:creationId xmlns:a16="http://schemas.microsoft.com/office/drawing/2014/main" id="{397009CB-D298-6F90-C167-CEAE3CD80321}"/>
              </a:ext>
            </a:extLst>
          </p:cNvPr>
          <p:cNvSpPr/>
          <p:nvPr/>
        </p:nvSpPr>
        <p:spPr>
          <a:xfrm>
            <a:off x="4567005" y="3503487"/>
            <a:ext cx="1908431" cy="2417423"/>
          </a:xfrm>
          <a:prstGeom prst="upArrowCallout">
            <a:avLst>
              <a:gd name="adj1" fmla="val 11003"/>
              <a:gd name="adj2" fmla="val 11541"/>
              <a:gd name="adj3" fmla="val 25000"/>
              <a:gd name="adj4" fmla="val 5307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Roundtable discussion on municipal goals and metrics</a:t>
            </a:r>
          </a:p>
        </p:txBody>
      </p:sp>
      <p:sp>
        <p:nvSpPr>
          <p:cNvPr id="29" name="Callout: Up Arrow 28">
            <a:extLst>
              <a:ext uri="{FF2B5EF4-FFF2-40B4-BE49-F238E27FC236}">
                <a16:creationId xmlns:a16="http://schemas.microsoft.com/office/drawing/2014/main" id="{9EE4B73E-9772-BA02-2283-619C71721819}"/>
              </a:ext>
            </a:extLst>
          </p:cNvPr>
          <p:cNvSpPr/>
          <p:nvPr/>
        </p:nvSpPr>
        <p:spPr>
          <a:xfrm>
            <a:off x="7723597" y="3515687"/>
            <a:ext cx="1908431" cy="1672134"/>
          </a:xfrm>
          <a:prstGeom prst="upArrowCallout">
            <a:avLst>
              <a:gd name="adj1" fmla="val 11003"/>
              <a:gd name="adj2" fmla="val 11541"/>
              <a:gd name="adj3" fmla="val 25000"/>
              <a:gd name="adj4" fmla="val 530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Public workshops</a:t>
            </a:r>
            <a:endParaRPr lang="en-US" sz="1600" strike="sngStrike" dirty="0">
              <a:solidFill>
                <a:srgbClr val="FF0000"/>
              </a:solidFill>
            </a:endParaRPr>
          </a:p>
        </p:txBody>
      </p:sp>
      <p:sp>
        <p:nvSpPr>
          <p:cNvPr id="30" name="Callout: Down Arrow 29">
            <a:extLst>
              <a:ext uri="{FF2B5EF4-FFF2-40B4-BE49-F238E27FC236}">
                <a16:creationId xmlns:a16="http://schemas.microsoft.com/office/drawing/2014/main" id="{7C48EDE4-7CE2-264C-54C5-E59681092471}"/>
              </a:ext>
            </a:extLst>
          </p:cNvPr>
          <p:cNvSpPr/>
          <p:nvPr/>
        </p:nvSpPr>
        <p:spPr>
          <a:xfrm>
            <a:off x="9559608" y="1458930"/>
            <a:ext cx="1831864" cy="2044557"/>
          </a:xfrm>
          <a:prstGeom prst="downArrowCallout">
            <a:avLst>
              <a:gd name="adj1" fmla="val 13429"/>
              <a:gd name="adj2" fmla="val 13164"/>
              <a:gd name="adj3" fmla="val 25000"/>
              <a:gd name="adj4" fmla="val 48329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Publish plan + submit to statewide planning</a:t>
            </a:r>
          </a:p>
        </p:txBody>
      </p:sp>
    </p:spTree>
    <p:extLst>
      <p:ext uri="{BB962C8B-B14F-4D97-AF65-F5344CB8AC3E}">
        <p14:creationId xmlns:p14="http://schemas.microsoft.com/office/powerpoint/2010/main" val="151297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E93EA-3697-9F8D-9523-17ECF85C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Advisory Group Meeting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CAEB-EA20-A74B-617D-4EAE2893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171575"/>
            <a:ext cx="5791199" cy="47850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Public meeting held in September, first convening of the advisory group</a:t>
            </a:r>
          </a:p>
          <a:p>
            <a:r>
              <a:rPr lang="en-US" sz="1800" dirty="0"/>
              <a:t>Discussion of draft vision and priorities</a:t>
            </a:r>
          </a:p>
          <a:p>
            <a:r>
              <a:rPr lang="en-US" sz="1800" dirty="0"/>
              <a:t>Draft vision presented – Produce and preserve housing to meet the needs of all Rhode Islanders</a:t>
            </a:r>
          </a:p>
          <a:p>
            <a:r>
              <a:rPr lang="en-US" sz="1800" dirty="0"/>
              <a:t>Draft priorities presented:</a:t>
            </a:r>
          </a:p>
          <a:p>
            <a:pPr lvl="1"/>
            <a:r>
              <a:rPr lang="en-US" sz="1800" dirty="0"/>
              <a:t>Housing stock</a:t>
            </a:r>
          </a:p>
          <a:p>
            <a:pPr lvl="1"/>
            <a:r>
              <a:rPr lang="en-US" sz="1800" dirty="0"/>
              <a:t>Affordability &amp; Access</a:t>
            </a:r>
          </a:p>
          <a:p>
            <a:pPr lvl="1"/>
            <a:r>
              <a:rPr lang="en-US" sz="1800" dirty="0"/>
              <a:t>Homeownership </a:t>
            </a:r>
          </a:p>
          <a:p>
            <a:pPr lvl="1"/>
            <a:r>
              <a:rPr lang="en-US" sz="1800" dirty="0"/>
              <a:t>Homelessness 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96423-5B16-0719-8D67-7B852205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7FD2E84-D8ED-A43B-36EA-C2B4A4440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2" b="24539"/>
          <a:stretch/>
        </p:blipFill>
        <p:spPr>
          <a:xfrm>
            <a:off x="6527129" y="1429966"/>
            <a:ext cx="5149433" cy="3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97B5-C93D-A8AE-1CDF-FD18A988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Housing in Rhode Island: Challenges and Recent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61761-2ABC-07F9-B42F-E24808F13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340529"/>
            <a:ext cx="5791201" cy="445067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800" b="1"/>
              <a:t>Current Challenges</a:t>
            </a:r>
          </a:p>
          <a:p>
            <a:r>
              <a:rPr lang="en-US" sz="1800"/>
              <a:t>Over a decade of low housing production has led to a housing shortage</a:t>
            </a:r>
          </a:p>
          <a:p>
            <a:r>
              <a:rPr lang="en-US" sz="1800"/>
              <a:t>Median home sale prices have increased by </a:t>
            </a:r>
            <a:r>
              <a:rPr lang="en-US" sz="1800" b="1"/>
              <a:t>more than 57% </a:t>
            </a:r>
            <a:r>
              <a:rPr lang="en-US" sz="1800"/>
              <a:t>and average monthly rents have increased by </a:t>
            </a:r>
            <a:r>
              <a:rPr lang="en-US" sz="1800" b="1"/>
              <a:t>more than 50% </a:t>
            </a:r>
            <a:r>
              <a:rPr lang="en-US" sz="1800"/>
              <a:t>in the last 5 years</a:t>
            </a:r>
          </a:p>
          <a:p>
            <a:r>
              <a:rPr lang="en-US" sz="1800"/>
              <a:t>Unsheltered homelessness has grown significantly since the onset of COVID (~400 more individuals than in 2019)</a:t>
            </a:r>
          </a:p>
          <a:p>
            <a:r>
              <a:rPr lang="en-US" sz="1800"/>
              <a:t>Increased pressure on housing market from short term rentals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B13B0-AC36-E813-4C8E-DA26E81F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0DCCCD-6E35-2CB8-ED46-B229582B7BC1}"/>
              </a:ext>
            </a:extLst>
          </p:cNvPr>
          <p:cNvSpPr txBox="1">
            <a:spLocks/>
          </p:cNvSpPr>
          <p:nvPr/>
        </p:nvSpPr>
        <p:spPr>
          <a:xfrm>
            <a:off x="6096000" y="1340529"/>
            <a:ext cx="5791201" cy="44506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/>
              <a:t>Recent Progress</a:t>
            </a:r>
          </a:p>
          <a:p>
            <a:r>
              <a:rPr lang="en-US" sz="1800"/>
              <a:t>Development and launch of the Department of Housing</a:t>
            </a:r>
          </a:p>
          <a:p>
            <a:r>
              <a:rPr lang="en-US" sz="1800"/>
              <a:t>Two rounds of legislative reform packages thanks to Speaker Shekarchi and the General Assembly</a:t>
            </a:r>
          </a:p>
          <a:p>
            <a:r>
              <a:rPr lang="en-US" sz="1800"/>
              <a:t>Historic investment into housing using the federal State Fiscal Recovery Funds (on pace to fund more than 2,300 units, more than 1,700 of which are affordable, over 250 middle income)</a:t>
            </a:r>
          </a:p>
          <a:p>
            <a:r>
              <a:rPr lang="en-US" sz="1800"/>
              <a:t>2,453 units permitted in 2023 (Housing Works RI permit survey), the most for Rhode Island since 2005</a:t>
            </a:r>
          </a:p>
        </p:txBody>
      </p:sp>
    </p:spTree>
    <p:extLst>
      <p:ext uri="{BB962C8B-B14F-4D97-AF65-F5344CB8AC3E}">
        <p14:creationId xmlns:p14="http://schemas.microsoft.com/office/powerpoint/2010/main" val="194404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C3CF2-FC15-692E-23F7-FB53A32A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Draft vision and priorities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FE5C8-65BC-7D11-E3C5-83008D7B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467" y="320193"/>
            <a:ext cx="5987891" cy="556873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0A60-4958-2D19-CC13-A7367C70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477D24C-55BC-4150-BC77-7526DE4131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0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6131-B0A8-9C26-8F76-AC34A737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Rhode Island has a choice.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5F972-8B4C-432A-4CAD-88985B79D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21990"/>
            <a:ext cx="11582399" cy="3705223"/>
          </a:xfrm>
        </p:spPr>
        <p:txBody>
          <a:bodyPr/>
          <a:lstStyle/>
          <a:p>
            <a:r>
              <a:rPr lang="en-US"/>
              <a:t>Faced with these challenges and tradeoffs, Rhode Island must face some key questions as it creates a vision for itself. </a:t>
            </a:r>
          </a:p>
          <a:p>
            <a:pPr lvl="1"/>
            <a:r>
              <a:rPr lang="en-US"/>
              <a:t>Do we want to be a place where our children and grandchildren can afford to live both now and in the future? </a:t>
            </a:r>
          </a:p>
          <a:p>
            <a:pPr lvl="1"/>
            <a:r>
              <a:rPr lang="en-US"/>
              <a:t>Do we want to be able to retain our talented workforce?</a:t>
            </a:r>
          </a:p>
          <a:p>
            <a:pPr lvl="1"/>
            <a:r>
              <a:rPr lang="en-US"/>
              <a:t>Do we want to price even more Rhode Islanders out of the state?</a:t>
            </a:r>
          </a:p>
          <a:p>
            <a:pPr lvl="1"/>
            <a:r>
              <a:rPr lang="en-US"/>
              <a:t>Do we want to be a welcoming, diverse state?</a:t>
            </a:r>
          </a:p>
          <a:p>
            <a:pPr lvl="1"/>
            <a:r>
              <a:rPr lang="en-US"/>
              <a:t>Do we want to be a place where elders may age in community?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4470F-E64E-5A60-A28F-321B4C48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D24C-55BC-4150-BC77-7526DE4131D6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B31C5-63D0-8D78-CB56-2889EEB3C5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What kind of future does Rhode Island envision for itself?</a:t>
            </a:r>
          </a:p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C5BA78-E132-57F7-60EF-B3EAE077D091}"/>
              </a:ext>
            </a:extLst>
          </p:cNvPr>
          <p:cNvSpPr txBox="1">
            <a:spLocks/>
          </p:cNvSpPr>
          <p:nvPr/>
        </p:nvSpPr>
        <p:spPr>
          <a:xfrm>
            <a:off x="1388403" y="5069430"/>
            <a:ext cx="9415190" cy="453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/>
              <a:t>Draft vision</a:t>
            </a:r>
            <a:r>
              <a:rPr lang="en-US" sz="2000"/>
              <a:t>: Produce and preserve housing to meet the needs of all Rhode Islanders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422224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hode Island">
      <a:dk1>
        <a:sysClr val="windowText" lastClr="000000"/>
      </a:dk1>
      <a:lt1>
        <a:sysClr val="window" lastClr="FFFFFF"/>
      </a:lt1>
      <a:dk2>
        <a:srgbClr val="44546A"/>
      </a:dk2>
      <a:lt2>
        <a:srgbClr val="C4C4C4"/>
      </a:lt2>
      <a:accent1>
        <a:srgbClr val="EB5152"/>
      </a:accent1>
      <a:accent2>
        <a:srgbClr val="1E497F"/>
      </a:accent2>
      <a:accent3>
        <a:srgbClr val="8FBAE4"/>
      </a:accent3>
      <a:accent4>
        <a:srgbClr val="FFC709"/>
      </a:accent4>
      <a:accent5>
        <a:srgbClr val="404040"/>
      </a:accent5>
      <a:accent6>
        <a:srgbClr val="656565"/>
      </a:accent6>
      <a:hlink>
        <a:srgbClr val="0563C1"/>
      </a:hlink>
      <a:folHlink>
        <a:srgbClr val="954F72"/>
      </a:folHlink>
    </a:clrScheme>
    <a:fontScheme name="Rhode">
      <a:majorFont>
        <a:latin typeface="Franklin Gothic Demi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E497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23000"/>
          </a:lnSpc>
          <a:spcBef>
            <a:spcPts val="600"/>
          </a:spcBef>
          <a:spcAft>
            <a:spcPts val="600"/>
          </a:spcAft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23000"/>
          </a:lnSpc>
          <a:spcBef>
            <a:spcPts val="600"/>
          </a:spcBef>
          <a:spcAft>
            <a:spcPts val="600"/>
          </a:spcAft>
          <a:defRPr sz="1600">
            <a:solidFill>
              <a:srgbClr val="65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69C4290-AD77-4988-BD59-4737AEA70BE2}" vid="{5742A696-B2F5-45D8-B4B8-D65BA4A1D4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ing xmlns="$ListId:commdocs;">Agenda</Grouping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990869E058344A4546143B288597E" ma:contentTypeVersion="1" ma:contentTypeDescription="Create a new document." ma:contentTypeScope="" ma:versionID="8ac1a4ad2f2d5c7660f99c5504fa9d7b">
  <xsd:schema xmlns:xsd="http://www.w3.org/2001/XMLSchema" xmlns:xs="http://www.w3.org/2001/XMLSchema" xmlns:p="http://schemas.microsoft.com/office/2006/metadata/properties" xmlns:ns2="$ListId:commdocs;" xmlns:ns3="http://schemas.microsoft.com/sharepoint/v4" targetNamespace="http://schemas.microsoft.com/office/2006/metadata/properties" ma:root="true" ma:fieldsID="02d95687937d068b980139351c892b6d" ns2:_="" ns3:_="">
    <xsd:import namespace="$ListId:commdocs;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Grouping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commdocs;" elementFormDefault="qualified">
    <xsd:import namespace="http://schemas.microsoft.com/office/2006/documentManagement/types"/>
    <xsd:import namespace="http://schemas.microsoft.com/office/infopath/2007/PartnerControls"/>
    <xsd:element name="Grouping" ma:index="8" ma:displayName="Grouping" ma:default="Agenda" ma:description="Add a Grouping" ma:internalName="Grouping">
      <xsd:simpleType>
        <xsd:restriction base="dms:Text">
          <xsd:maxLength value="7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327699-E19C-4E3D-94A9-A7BAADEF358F}">
  <ds:schemaRefs>
    <ds:schemaRef ds:uri="d642b1fe-1ed3-4080-9901-9a12ed1538c3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e70196d1-4a07-471d-a3dc-6a39f9eb74d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DED8C4-134B-4480-9480-F032D0559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E8B09D-20CA-459C-B802-271CC997EF13}"/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3035</Words>
  <Application>Microsoft Office PowerPoint</Application>
  <PresentationFormat>Widescreen</PresentationFormat>
  <Paragraphs>464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Franklin Gothic Book</vt:lpstr>
      <vt:lpstr>Franklin Gothic Demi Cond</vt:lpstr>
      <vt:lpstr>Libre Franklin</vt:lpstr>
      <vt:lpstr>Times New Roman</vt:lpstr>
      <vt:lpstr>Trebuchet MS</vt:lpstr>
      <vt:lpstr>1_Office Theme</vt:lpstr>
      <vt:lpstr>House Commission on Housing Affordability</vt:lpstr>
      <vt:lpstr>State Housing Plan</vt:lpstr>
      <vt:lpstr>What is Housing 2030?</vt:lpstr>
      <vt:lpstr>Process Overview</vt:lpstr>
      <vt:lpstr>Housing 2030  Current Timeline</vt:lpstr>
      <vt:lpstr>Advisory Group Meeting 1</vt:lpstr>
      <vt:lpstr>Housing in Rhode Island: Challenges and Recent Progress</vt:lpstr>
      <vt:lpstr>Draft vision and priorities</vt:lpstr>
      <vt:lpstr>Rhode Island has a choice. </vt:lpstr>
      <vt:lpstr>Housing Stock</vt:lpstr>
      <vt:lpstr>Housing Units Permitted</vt:lpstr>
      <vt:lpstr>Housing Stock</vt:lpstr>
      <vt:lpstr>Housing stock</vt:lpstr>
      <vt:lpstr>Affordability &amp; access</vt:lpstr>
      <vt:lpstr>Affordability &amp; Access</vt:lpstr>
      <vt:lpstr>Affordability &amp; access</vt:lpstr>
      <vt:lpstr>Homeownership</vt:lpstr>
      <vt:lpstr>Homeownership</vt:lpstr>
      <vt:lpstr>Homeownership</vt:lpstr>
      <vt:lpstr>Homelessness</vt:lpstr>
      <vt:lpstr>Homelessness</vt:lpstr>
      <vt:lpstr>Homelessness</vt:lpstr>
      <vt:lpstr>Feedback from Advisory Group Meeting 1</vt:lpstr>
      <vt:lpstr>Upcoming Dates</vt:lpstr>
      <vt:lpstr>Feedback or Questions?</vt:lpstr>
      <vt:lpstr>SFRF Projects and Programs</vt:lpstr>
      <vt:lpstr>SFRF Accomplishments To Date</vt:lpstr>
      <vt:lpstr>SFRF Housing Progress Dashboard</vt:lpstr>
      <vt:lpstr>Development Projects Map – RIHousing Dashboard</vt:lpstr>
      <vt:lpstr>Construction progress</vt:lpstr>
      <vt:lpstr>One Stop Application</vt:lpstr>
      <vt:lpstr>Home Repair Program</vt:lpstr>
      <vt:lpstr>Municipal Fellows</vt:lpstr>
      <vt:lpstr>Appendix</vt:lpstr>
      <vt:lpstr>Housing SFRF Spending Progress</vt:lpstr>
      <vt:lpstr>Housing Production and Preservation</vt:lpstr>
      <vt:lpstr>Generating New Project Pipeline</vt:lpstr>
      <vt:lpstr>Homelessness</vt:lpstr>
      <vt:lpstr>Homeownership – Downpayment Assistance Program</vt:lpstr>
    </vt:vector>
  </TitlesOfParts>
  <Company>State of Rhode Island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 Commission on Housing Affordability</dc:title>
  <dc:creator>Duffy, Patrick (HSG)</dc:creator>
  <cp:lastModifiedBy>Christy Durant</cp:lastModifiedBy>
  <cp:revision>3</cp:revision>
  <cp:lastPrinted>2024-10-15T16:28:51Z</cp:lastPrinted>
  <dcterms:created xsi:type="dcterms:W3CDTF">2024-10-14T14:51:15Z</dcterms:created>
  <dcterms:modified xsi:type="dcterms:W3CDTF">2024-10-17T14:49:30Z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0x010100C7F990869E058344A4546143B288597E</vt:lpwstr>
  </property>
  <property fmtid="{D5CDD505-2E9C-101B-9397-08002B2CF9AE}" pid="3" name="MediaServiceImageTags">
    <vt:lpwstr/>
  </property>
</Properties>
</file>